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9"/>
  </p:notesMasterIdLst>
  <p:sldIdLst>
    <p:sldId id="257" r:id="rId2"/>
    <p:sldId id="433" r:id="rId3"/>
    <p:sldId id="349" r:id="rId4"/>
    <p:sldId id="381" r:id="rId5"/>
    <p:sldId id="358" r:id="rId6"/>
    <p:sldId id="434" r:id="rId7"/>
    <p:sldId id="329" r:id="rId8"/>
    <p:sldId id="383" r:id="rId9"/>
    <p:sldId id="382" r:id="rId10"/>
    <p:sldId id="350" r:id="rId11"/>
    <p:sldId id="435" r:id="rId12"/>
    <p:sldId id="298" r:id="rId13"/>
    <p:sldId id="395" r:id="rId14"/>
    <p:sldId id="402" r:id="rId15"/>
    <p:sldId id="436" r:id="rId16"/>
    <p:sldId id="396" r:id="rId17"/>
    <p:sldId id="446" r:id="rId18"/>
    <p:sldId id="398" r:id="rId19"/>
    <p:sldId id="441" r:id="rId20"/>
    <p:sldId id="444" r:id="rId21"/>
    <p:sldId id="405" r:id="rId22"/>
    <p:sldId id="407" r:id="rId23"/>
    <p:sldId id="408" r:id="rId24"/>
    <p:sldId id="409" r:id="rId25"/>
    <p:sldId id="410" r:id="rId26"/>
    <p:sldId id="423" r:id="rId27"/>
    <p:sldId id="411" r:id="rId28"/>
    <p:sldId id="412" r:id="rId29"/>
    <p:sldId id="445" r:id="rId30"/>
    <p:sldId id="425" r:id="rId31"/>
    <p:sldId id="432" r:id="rId32"/>
    <p:sldId id="430" r:id="rId33"/>
    <p:sldId id="427" r:id="rId34"/>
    <p:sldId id="428" r:id="rId35"/>
    <p:sldId id="400" r:id="rId36"/>
    <p:sldId id="439" r:id="rId37"/>
    <p:sldId id="415" r:id="rId38"/>
    <p:sldId id="440" r:id="rId39"/>
    <p:sldId id="447" r:id="rId40"/>
    <p:sldId id="422" r:id="rId41"/>
    <p:sldId id="417" r:id="rId42"/>
    <p:sldId id="418" r:id="rId43"/>
    <p:sldId id="419" r:id="rId44"/>
    <p:sldId id="437" r:id="rId45"/>
    <p:sldId id="397" r:id="rId46"/>
    <p:sldId id="401" r:id="rId47"/>
    <p:sldId id="286" r:id="rId4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0" userDrawn="1">
          <p15:clr>
            <a:srgbClr val="A4A3A4"/>
          </p15:clr>
        </p15:guide>
        <p15:guide id="2" pos="2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A7116"/>
    <a:srgbClr val="FF9933"/>
    <a:srgbClr val="FFFFFF"/>
    <a:srgbClr val="F78009"/>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28" autoAdjust="0"/>
    <p:restoredTop sz="84965" autoAdjust="0"/>
  </p:normalViewPr>
  <p:slideViewPr>
    <p:cSldViewPr>
      <p:cViewPr varScale="1">
        <p:scale>
          <a:sx n="94" d="100"/>
          <a:sy n="94" d="100"/>
        </p:scale>
        <p:origin x="1782" y="84"/>
      </p:cViewPr>
      <p:guideLst>
        <p:guide orient="horz" pos="890"/>
        <p:guide pos="204"/>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陆地碳循环模型开放式对比系统框架</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zh-CN" altLang="en-US" sz="1800" b="0" dirty="0" smtClean="0">
              <a:solidFill>
                <a:schemeClr val="tx1"/>
              </a:solidFill>
            </a:rPr>
            <a:t>陆地碳循环开放式数据和模型组件</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A7B50472-1DC7-4576-964F-F4B1F587B7F3}">
      <dgm:prSet phldrT="[文本]" custT="1"/>
      <dgm:spPr/>
      <dgm:t>
        <a:bodyPr/>
        <a:lstStyle/>
        <a:p>
          <a:r>
            <a:rPr lang="zh-CN" altLang="en-US" sz="1800" b="0" dirty="0" smtClean="0">
              <a:solidFill>
                <a:schemeClr val="tx1"/>
              </a:solidFill>
            </a:rPr>
            <a:t>陆地碳循环模型对比引擎</a:t>
          </a:r>
          <a:endParaRPr lang="zh-CN" altLang="en-US" sz="1800" b="0" dirty="0">
            <a:solidFill>
              <a:schemeClr val="tx1"/>
            </a:solidFill>
          </a:endParaRPr>
        </a:p>
      </dgm:t>
    </dgm:pt>
    <dgm:pt modelId="{7AE6FAC8-30DC-4101-8B29-213CEE7A27C3}" type="parTrans" cxnId="{75361C21-3D1A-4209-812C-54301449FD6B}">
      <dgm:prSet/>
      <dgm:spPr/>
      <dgm:t>
        <a:bodyPr/>
        <a:lstStyle/>
        <a:p>
          <a:endParaRPr lang="zh-CN" altLang="en-US" sz="1400">
            <a:solidFill>
              <a:schemeClr val="tx1"/>
            </a:solidFill>
          </a:endParaRPr>
        </a:p>
      </dgm:t>
    </dgm:pt>
    <dgm:pt modelId="{4A47D715-283B-4689-AD37-D6AEAAF195D2}" type="sibTrans" cxnId="{75361C21-3D1A-4209-812C-54301449FD6B}">
      <dgm:prSet/>
      <dgm:spPr/>
      <dgm:t>
        <a:bodyPr/>
        <a:lstStyle/>
        <a:p>
          <a:endParaRPr lang="zh-CN" altLang="en-US" sz="1400">
            <a:solidFill>
              <a:schemeClr val="tx1"/>
            </a:solidFill>
          </a:endParaRPr>
        </a:p>
      </dgm:t>
    </dgm:pt>
    <dgm:pt modelId="{FC0CF037-30E2-4793-8D7B-6975E8CE371F}">
      <dgm:prSet phldrT="[文本]" custT="1"/>
      <dgm:spPr/>
      <dgm:t>
        <a:bodyPr/>
        <a:lstStyle/>
        <a:p>
          <a:r>
            <a:rPr lang="zh-CN" altLang="en-US" sz="1800" b="0" dirty="0" smtClean="0">
              <a:solidFill>
                <a:schemeClr val="tx1"/>
              </a:solidFill>
            </a:rPr>
            <a:t>原型系统和实验验证</a:t>
          </a:r>
          <a:endParaRPr lang="zh-CN" altLang="en-US" sz="1800" b="0" dirty="0">
            <a:solidFill>
              <a:schemeClr val="tx1"/>
            </a:solidFill>
          </a:endParaRPr>
        </a:p>
      </dgm:t>
    </dgm:pt>
    <dgm:pt modelId="{DC7E1250-A806-4035-89D6-76E77CD31065}" type="parTrans" cxnId="{8350FA74-F1BB-4548-99BD-F75E6A98CF35}">
      <dgm:prSet/>
      <dgm:spPr/>
      <dgm:t>
        <a:bodyPr/>
        <a:lstStyle/>
        <a:p>
          <a:endParaRPr lang="zh-CN" altLang="en-US" sz="1400"/>
        </a:p>
      </dgm:t>
    </dgm:pt>
    <dgm:pt modelId="{526AA2B2-AC10-45A7-B5DE-42E087FEB82B}" type="sibTrans" cxnId="{8350FA74-F1BB-4548-99BD-F75E6A98CF35}">
      <dgm:prSet/>
      <dgm:spPr/>
      <dgm:t>
        <a:bodyPr/>
        <a:lstStyle/>
        <a:p>
          <a:endParaRPr lang="zh-CN" altLang="en-US" sz="1400"/>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4"/>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4"/>
      <dgm:spPr/>
      <dgm:t>
        <a:bodyPr/>
        <a:lstStyle/>
        <a:p>
          <a:endParaRPr lang="zh-CN" altLang="en-US"/>
        </a:p>
      </dgm:t>
    </dgm:pt>
    <dgm:pt modelId="{FCFBA8EB-711E-4F1D-BC36-7079327117EF}" type="pres">
      <dgm:prSet presAssocID="{38D1BAFE-4569-4F97-9F33-39E259B95E6E}" presName="dstNode" presStyleLbl="node1" presStyleIdx="0" presStyleCnt="4"/>
      <dgm:spPr/>
      <dgm:t>
        <a:bodyPr/>
        <a:lstStyle/>
        <a:p>
          <a:endParaRPr lang="zh-CN" altLang="en-US"/>
        </a:p>
      </dgm:t>
    </dgm:pt>
    <dgm:pt modelId="{AFC976D7-9440-4345-B0CF-A8AB95496C78}" type="pres">
      <dgm:prSet presAssocID="{93B3644D-9165-49DB-A12E-70D0E35CC7D6}" presName="text_1" presStyleLbl="node1" presStyleIdx="0" presStyleCnt="4">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4"/>
      <dgm:spPr/>
      <dgm:t>
        <a:bodyPr/>
        <a:lstStyle/>
        <a:p>
          <a:endParaRPr lang="zh-CN" altLang="en-US"/>
        </a:p>
      </dgm:t>
    </dgm:pt>
    <dgm:pt modelId="{3A6A74A7-3958-4030-BB60-E02E0571FDDF}" type="pres">
      <dgm:prSet presAssocID="{616C2972-3876-4609-8C66-B0F5AA68046D}" presName="text_2" presStyleLbl="node1" presStyleIdx="1" presStyleCnt="4">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4"/>
      <dgm:spPr/>
      <dgm:t>
        <a:bodyPr/>
        <a:lstStyle/>
        <a:p>
          <a:endParaRPr lang="zh-CN" altLang="en-US"/>
        </a:p>
      </dgm:t>
    </dgm:pt>
    <dgm:pt modelId="{E752293B-D6B9-4C06-B861-033731BF60DF}" type="pres">
      <dgm:prSet presAssocID="{A7B50472-1DC7-4576-964F-F4B1F587B7F3}" presName="text_3" presStyleLbl="node1" presStyleIdx="2" presStyleCnt="4">
        <dgm:presLayoutVars>
          <dgm:bulletEnabled val="1"/>
        </dgm:presLayoutVars>
      </dgm:prSet>
      <dgm:spPr/>
      <dgm:t>
        <a:bodyPr/>
        <a:lstStyle/>
        <a:p>
          <a:endParaRPr lang="zh-CN" altLang="en-US"/>
        </a:p>
      </dgm:t>
    </dgm:pt>
    <dgm:pt modelId="{3E597FE8-592D-4D88-B524-56A4308D802E}" type="pres">
      <dgm:prSet presAssocID="{A7B50472-1DC7-4576-964F-F4B1F587B7F3}" presName="accent_3" presStyleCnt="0"/>
      <dgm:spPr/>
      <dgm:t>
        <a:bodyPr/>
        <a:lstStyle/>
        <a:p>
          <a:endParaRPr lang="zh-CN" altLang="en-US"/>
        </a:p>
      </dgm:t>
    </dgm:pt>
    <dgm:pt modelId="{B9C54F1B-54EB-4CE9-AAB9-2343265AE270}" type="pres">
      <dgm:prSet presAssocID="{A7B50472-1DC7-4576-964F-F4B1F587B7F3}" presName="accentRepeatNode" presStyleLbl="solidFgAcc1" presStyleIdx="2" presStyleCnt="4"/>
      <dgm:spPr/>
      <dgm:t>
        <a:bodyPr/>
        <a:lstStyle/>
        <a:p>
          <a:endParaRPr lang="zh-CN" altLang="en-US"/>
        </a:p>
      </dgm:t>
    </dgm:pt>
    <dgm:pt modelId="{D3E51A97-D75D-49EE-A0E9-72B884B0F8B6}" type="pres">
      <dgm:prSet presAssocID="{FC0CF037-30E2-4793-8D7B-6975E8CE371F}" presName="text_4" presStyleLbl="node1" presStyleIdx="3" presStyleCnt="4">
        <dgm:presLayoutVars>
          <dgm:bulletEnabled val="1"/>
        </dgm:presLayoutVars>
      </dgm:prSet>
      <dgm:spPr/>
      <dgm:t>
        <a:bodyPr/>
        <a:lstStyle/>
        <a:p>
          <a:endParaRPr lang="zh-CN" altLang="en-US"/>
        </a:p>
      </dgm:t>
    </dgm:pt>
    <dgm:pt modelId="{480563A8-3DC2-43B6-B3B5-2B8A6775963B}" type="pres">
      <dgm:prSet presAssocID="{FC0CF037-30E2-4793-8D7B-6975E8CE371F}" presName="accent_4" presStyleCnt="0"/>
      <dgm:spPr/>
    </dgm:pt>
    <dgm:pt modelId="{9BA839C2-8CBE-4805-9000-4F02D3CDADF1}" type="pres">
      <dgm:prSet presAssocID="{FC0CF037-30E2-4793-8D7B-6975E8CE371F}" presName="accentRepeatNode" presStyleLbl="solidFgAcc1" presStyleIdx="3" presStyleCnt="4"/>
      <dgm:spPr/>
    </dgm:pt>
  </dgm:ptLst>
  <dgm:cxnLst>
    <dgm:cxn modelId="{E2456EF7-7DCD-4FC2-8DDC-5072D637274D}" type="presOf" srcId="{38D1BAFE-4569-4F97-9F33-39E259B95E6E}" destId="{1B766321-C4FA-472A-B4AD-6C4C1CCF9BAD}" srcOrd="0" destOrd="0" presId="urn:microsoft.com/office/officeart/2008/layout/VerticalCurvedList"/>
    <dgm:cxn modelId="{62D2F404-99C2-4C38-AEB6-10BAD12BE66F}" type="presOf" srcId="{FC0CF037-30E2-4793-8D7B-6975E8CE371F}" destId="{D3E51A97-D75D-49EE-A0E9-72B884B0F8B6}" srcOrd="0" destOrd="0" presId="urn:microsoft.com/office/officeart/2008/layout/VerticalCurvedList"/>
    <dgm:cxn modelId="{8350FA74-F1BB-4548-99BD-F75E6A98CF35}" srcId="{38D1BAFE-4569-4F97-9F33-39E259B95E6E}" destId="{FC0CF037-30E2-4793-8D7B-6975E8CE371F}" srcOrd="3" destOrd="0" parTransId="{DC7E1250-A806-4035-89D6-76E77CD31065}" sibTransId="{526AA2B2-AC10-45A7-B5DE-42E087FEB82B}"/>
    <dgm:cxn modelId="{B3600049-4FEB-4B9E-ADCE-D431E9E0A53C}" srcId="{38D1BAFE-4569-4F97-9F33-39E259B95E6E}" destId="{93B3644D-9165-49DB-A12E-70D0E35CC7D6}" srcOrd="0" destOrd="0" parTransId="{C4193099-37AF-44FD-9C1A-983786C70DB6}" sibTransId="{6F2391D9-224F-45A8-A801-8103E9A71881}"/>
    <dgm:cxn modelId="{18BF7EAB-AF0D-4110-8C45-9FBCDCA0EDBA}" type="presOf" srcId="{6F2391D9-224F-45A8-A801-8103E9A71881}" destId="{5AE9B4A3-4C64-454B-99E6-ABCE3D65D9D3}" srcOrd="0" destOrd="0" presId="urn:microsoft.com/office/officeart/2008/layout/VerticalCurvedList"/>
    <dgm:cxn modelId="{900997EA-87F1-423D-9780-2FCB2564A1C5}" type="presOf" srcId="{93B3644D-9165-49DB-A12E-70D0E35CC7D6}" destId="{AFC976D7-9440-4345-B0CF-A8AB95496C78}" srcOrd="0" destOrd="0" presId="urn:microsoft.com/office/officeart/2008/layout/VerticalCurvedList"/>
    <dgm:cxn modelId="{CF094087-6C51-4403-979F-81E5385F9660}" type="presOf" srcId="{616C2972-3876-4609-8C66-B0F5AA68046D}" destId="{3A6A74A7-3958-4030-BB60-E02E0571FDDF}" srcOrd="0" destOrd="0" presId="urn:microsoft.com/office/officeart/2008/layout/VerticalCurvedList"/>
    <dgm:cxn modelId="{0FFCF35D-BDC3-4BD4-8ECE-078BAE5D03E5}" srcId="{38D1BAFE-4569-4F97-9F33-39E259B95E6E}" destId="{616C2972-3876-4609-8C66-B0F5AA68046D}" srcOrd="1" destOrd="0" parTransId="{E489B9F7-6422-447C-A784-6EA05DBB3B15}" sibTransId="{FBB8BE3D-8BEF-4D41-AD0B-3F5350AE48F3}"/>
    <dgm:cxn modelId="{75361C21-3D1A-4209-812C-54301449FD6B}" srcId="{38D1BAFE-4569-4F97-9F33-39E259B95E6E}" destId="{A7B50472-1DC7-4576-964F-F4B1F587B7F3}" srcOrd="2" destOrd="0" parTransId="{7AE6FAC8-30DC-4101-8B29-213CEE7A27C3}" sibTransId="{4A47D715-283B-4689-AD37-D6AEAAF195D2}"/>
    <dgm:cxn modelId="{F0112242-FA99-4A19-B8E3-112CE3AB2665}" type="presOf" srcId="{A7B50472-1DC7-4576-964F-F4B1F587B7F3}" destId="{E752293B-D6B9-4C06-B861-033731BF60DF}" srcOrd="0" destOrd="0" presId="urn:microsoft.com/office/officeart/2008/layout/VerticalCurvedList"/>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 modelId="{6FAC3682-1119-4784-BFB7-C0E6611A7315}" type="presParOf" srcId="{4DE6D73E-29AD-4934-BD18-F65FA41D1E1C}" destId="{E752293B-D6B9-4C06-B861-033731BF60DF}" srcOrd="5" destOrd="0" presId="urn:microsoft.com/office/officeart/2008/layout/VerticalCurvedList"/>
    <dgm:cxn modelId="{867D8501-079E-4735-A92E-F11B79AFBC3C}" type="presParOf" srcId="{4DE6D73E-29AD-4934-BD18-F65FA41D1E1C}" destId="{3E597FE8-592D-4D88-B524-56A4308D802E}" srcOrd="6" destOrd="0" presId="urn:microsoft.com/office/officeart/2008/layout/VerticalCurvedList"/>
    <dgm:cxn modelId="{F80AF521-5E2C-4B95-929B-D95AD0425315}" type="presParOf" srcId="{3E597FE8-592D-4D88-B524-56A4308D802E}" destId="{B9C54F1B-54EB-4CE9-AAB9-2343265AE270}" srcOrd="0" destOrd="0" presId="urn:microsoft.com/office/officeart/2008/layout/VerticalCurvedList"/>
    <dgm:cxn modelId="{9764315A-4380-4CA8-8E3F-4CDF21CCC1D1}" type="presParOf" srcId="{4DE6D73E-29AD-4934-BD18-F65FA41D1E1C}" destId="{D3E51A97-D75D-49EE-A0E9-72B884B0F8B6}" srcOrd="7" destOrd="0" presId="urn:microsoft.com/office/officeart/2008/layout/VerticalCurvedList"/>
    <dgm:cxn modelId="{E12C08D4-3A62-44FD-931B-3E5A0CA006BD}" type="presParOf" srcId="{4DE6D73E-29AD-4934-BD18-F65FA41D1E1C}" destId="{480563A8-3DC2-43B6-B3B5-2B8A6775963B}" srcOrd="8" destOrd="0" presId="urn:microsoft.com/office/officeart/2008/layout/VerticalCurvedList"/>
    <dgm:cxn modelId="{30782E73-8325-41AC-9D04-CB21B1FE6643}" type="presParOf" srcId="{480563A8-3DC2-43B6-B3B5-2B8A6775963B}" destId="{9BA839C2-8CBE-4805-9000-4F02D3CDADF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典型陆地碳循环模型</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zh-CN" altLang="en-US" sz="1800" b="0" dirty="0" smtClean="0">
              <a:solidFill>
                <a:schemeClr val="tx1"/>
              </a:solidFill>
            </a:rPr>
            <a:t>陆地碳循环模型开放式对比方案</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A7B50472-1DC7-4576-964F-F4B1F587B7F3}">
      <dgm:prSet phldrT="[文本]" custT="1"/>
      <dgm:spPr/>
      <dgm:t>
        <a:bodyPr/>
        <a:lstStyle/>
        <a:p>
          <a:r>
            <a:rPr lang="zh-CN" altLang="en-US" sz="1800" b="0" dirty="0" smtClean="0">
              <a:solidFill>
                <a:schemeClr val="tx1"/>
              </a:solidFill>
            </a:rPr>
            <a:t>陆地碳循环模型开放式对比系统框架设计</a:t>
          </a:r>
          <a:endParaRPr lang="zh-CN" altLang="en-US" sz="1800" b="0" dirty="0">
            <a:solidFill>
              <a:schemeClr val="tx1"/>
            </a:solidFill>
          </a:endParaRPr>
        </a:p>
      </dgm:t>
    </dgm:pt>
    <dgm:pt modelId="{7AE6FAC8-30DC-4101-8B29-213CEE7A27C3}" type="parTrans" cxnId="{75361C21-3D1A-4209-812C-54301449FD6B}">
      <dgm:prSet/>
      <dgm:spPr/>
      <dgm:t>
        <a:bodyPr/>
        <a:lstStyle/>
        <a:p>
          <a:endParaRPr lang="zh-CN" altLang="en-US" sz="1400">
            <a:solidFill>
              <a:schemeClr val="tx1"/>
            </a:solidFill>
          </a:endParaRPr>
        </a:p>
      </dgm:t>
    </dgm:pt>
    <dgm:pt modelId="{4A47D715-283B-4689-AD37-D6AEAAF195D2}" type="sibTrans" cxnId="{75361C21-3D1A-4209-812C-54301449FD6B}">
      <dgm:prSet/>
      <dgm:spPr/>
      <dgm:t>
        <a:bodyPr/>
        <a:lstStyle/>
        <a:p>
          <a:endParaRPr lang="zh-CN" altLang="en-US" sz="1400">
            <a:solidFill>
              <a:schemeClr val="tx1"/>
            </a:solidFill>
          </a:endParaRPr>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3"/>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3"/>
      <dgm:spPr/>
      <dgm:t>
        <a:bodyPr/>
        <a:lstStyle/>
        <a:p>
          <a:endParaRPr lang="zh-CN" altLang="en-US"/>
        </a:p>
      </dgm:t>
    </dgm:pt>
    <dgm:pt modelId="{FCFBA8EB-711E-4F1D-BC36-7079327117EF}" type="pres">
      <dgm:prSet presAssocID="{38D1BAFE-4569-4F97-9F33-39E259B95E6E}" presName="dstNode" presStyleLbl="node1" presStyleIdx="0" presStyleCnt="3"/>
      <dgm:spPr/>
      <dgm:t>
        <a:bodyPr/>
        <a:lstStyle/>
        <a:p>
          <a:endParaRPr lang="zh-CN" altLang="en-US"/>
        </a:p>
      </dgm:t>
    </dgm:pt>
    <dgm:pt modelId="{AFC976D7-9440-4345-B0CF-A8AB95496C78}" type="pres">
      <dgm:prSet presAssocID="{93B3644D-9165-49DB-A12E-70D0E35CC7D6}" presName="text_1" presStyleLbl="node1" presStyleIdx="0" presStyleCnt="3">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3"/>
      <dgm:spPr/>
      <dgm:t>
        <a:bodyPr/>
        <a:lstStyle/>
        <a:p>
          <a:endParaRPr lang="zh-CN" altLang="en-US"/>
        </a:p>
      </dgm:t>
    </dgm:pt>
    <dgm:pt modelId="{3A6A74A7-3958-4030-BB60-E02E0571FDDF}" type="pres">
      <dgm:prSet presAssocID="{616C2972-3876-4609-8C66-B0F5AA68046D}" presName="text_2" presStyleLbl="node1" presStyleIdx="1" presStyleCnt="3">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3"/>
      <dgm:spPr/>
      <dgm:t>
        <a:bodyPr/>
        <a:lstStyle/>
        <a:p>
          <a:endParaRPr lang="zh-CN" altLang="en-US"/>
        </a:p>
      </dgm:t>
    </dgm:pt>
    <dgm:pt modelId="{E752293B-D6B9-4C06-B861-033731BF60DF}" type="pres">
      <dgm:prSet presAssocID="{A7B50472-1DC7-4576-964F-F4B1F587B7F3}" presName="text_3" presStyleLbl="node1" presStyleIdx="2" presStyleCnt="3">
        <dgm:presLayoutVars>
          <dgm:bulletEnabled val="1"/>
        </dgm:presLayoutVars>
      </dgm:prSet>
      <dgm:spPr/>
      <dgm:t>
        <a:bodyPr/>
        <a:lstStyle/>
        <a:p>
          <a:endParaRPr lang="zh-CN" altLang="en-US"/>
        </a:p>
      </dgm:t>
    </dgm:pt>
    <dgm:pt modelId="{3E597FE8-592D-4D88-B524-56A4308D802E}" type="pres">
      <dgm:prSet presAssocID="{A7B50472-1DC7-4576-964F-F4B1F587B7F3}" presName="accent_3" presStyleCnt="0"/>
      <dgm:spPr/>
      <dgm:t>
        <a:bodyPr/>
        <a:lstStyle/>
        <a:p>
          <a:endParaRPr lang="zh-CN" altLang="en-US"/>
        </a:p>
      </dgm:t>
    </dgm:pt>
    <dgm:pt modelId="{B9C54F1B-54EB-4CE9-AAB9-2343265AE270}" type="pres">
      <dgm:prSet presAssocID="{A7B50472-1DC7-4576-964F-F4B1F587B7F3}" presName="accentRepeatNode" presStyleLbl="solidFgAcc1" presStyleIdx="2" presStyleCnt="3"/>
      <dgm:spPr/>
      <dgm:t>
        <a:bodyPr/>
        <a:lstStyle/>
        <a:p>
          <a:endParaRPr lang="zh-CN" altLang="en-US"/>
        </a:p>
      </dgm:t>
    </dgm:pt>
  </dgm:ptLst>
  <dgm:cxnLst>
    <dgm:cxn modelId="{B3600049-4FEB-4B9E-ADCE-D431E9E0A53C}" srcId="{38D1BAFE-4569-4F97-9F33-39E259B95E6E}" destId="{93B3644D-9165-49DB-A12E-70D0E35CC7D6}" srcOrd="0" destOrd="0" parTransId="{C4193099-37AF-44FD-9C1A-983786C70DB6}" sibTransId="{6F2391D9-224F-45A8-A801-8103E9A71881}"/>
    <dgm:cxn modelId="{75361C21-3D1A-4209-812C-54301449FD6B}" srcId="{38D1BAFE-4569-4F97-9F33-39E259B95E6E}" destId="{A7B50472-1DC7-4576-964F-F4B1F587B7F3}" srcOrd="2" destOrd="0" parTransId="{7AE6FAC8-30DC-4101-8B29-213CEE7A27C3}" sibTransId="{4A47D715-283B-4689-AD37-D6AEAAF195D2}"/>
    <dgm:cxn modelId="{CF094087-6C51-4403-979F-81E5385F9660}" type="presOf" srcId="{616C2972-3876-4609-8C66-B0F5AA68046D}" destId="{3A6A74A7-3958-4030-BB60-E02E0571FDDF}" srcOrd="0" destOrd="0" presId="urn:microsoft.com/office/officeart/2008/layout/VerticalCurvedList"/>
    <dgm:cxn modelId="{0FFCF35D-BDC3-4BD4-8ECE-078BAE5D03E5}" srcId="{38D1BAFE-4569-4F97-9F33-39E259B95E6E}" destId="{616C2972-3876-4609-8C66-B0F5AA68046D}" srcOrd="1" destOrd="0" parTransId="{E489B9F7-6422-447C-A784-6EA05DBB3B15}" sibTransId="{FBB8BE3D-8BEF-4D41-AD0B-3F5350AE48F3}"/>
    <dgm:cxn modelId="{F0112242-FA99-4A19-B8E3-112CE3AB2665}" type="presOf" srcId="{A7B50472-1DC7-4576-964F-F4B1F587B7F3}" destId="{E752293B-D6B9-4C06-B861-033731BF60DF}" srcOrd="0" destOrd="0" presId="urn:microsoft.com/office/officeart/2008/layout/VerticalCurvedList"/>
    <dgm:cxn modelId="{18BF7EAB-AF0D-4110-8C45-9FBCDCA0EDBA}" type="presOf" srcId="{6F2391D9-224F-45A8-A801-8103E9A71881}" destId="{5AE9B4A3-4C64-454B-99E6-ABCE3D65D9D3}" srcOrd="0" destOrd="0" presId="urn:microsoft.com/office/officeart/2008/layout/VerticalCurvedList"/>
    <dgm:cxn modelId="{900997EA-87F1-423D-9780-2FCB2564A1C5}" type="presOf" srcId="{93B3644D-9165-49DB-A12E-70D0E35CC7D6}" destId="{AFC976D7-9440-4345-B0CF-A8AB95496C78}" srcOrd="0" destOrd="0" presId="urn:microsoft.com/office/officeart/2008/layout/VerticalCurvedList"/>
    <dgm:cxn modelId="{E2456EF7-7DCD-4FC2-8DDC-5072D637274D}" type="presOf" srcId="{38D1BAFE-4569-4F97-9F33-39E259B95E6E}" destId="{1B766321-C4FA-472A-B4AD-6C4C1CCF9BAD}" srcOrd="0" destOrd="0" presId="urn:microsoft.com/office/officeart/2008/layout/VerticalCurvedList"/>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 modelId="{6FAC3682-1119-4784-BFB7-C0E6611A7315}" type="presParOf" srcId="{4DE6D73E-29AD-4934-BD18-F65FA41D1E1C}" destId="{E752293B-D6B9-4C06-B861-033731BF60DF}" srcOrd="5" destOrd="0" presId="urn:microsoft.com/office/officeart/2008/layout/VerticalCurvedList"/>
    <dgm:cxn modelId="{867D8501-079E-4735-A92E-F11B79AFBC3C}" type="presParOf" srcId="{4DE6D73E-29AD-4934-BD18-F65FA41D1E1C}" destId="{3E597FE8-592D-4D88-B524-56A4308D802E}" srcOrd="6" destOrd="0" presId="urn:microsoft.com/office/officeart/2008/layout/VerticalCurvedList"/>
    <dgm:cxn modelId="{F80AF521-5E2C-4B95-929B-D95AD0425315}" type="presParOf" srcId="{3E597FE8-592D-4D88-B524-56A4308D802E}" destId="{B9C54F1B-54EB-4CE9-AAB9-2343265AE27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陆地碳循环开放式数据资源组件</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zh-CN" altLang="en-US" sz="1800" b="0" dirty="0" smtClean="0">
              <a:solidFill>
                <a:schemeClr val="tx1"/>
              </a:solidFill>
            </a:rPr>
            <a:t>陆地碳循环开放式模型资源组件</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A7B50472-1DC7-4576-964F-F4B1F587B7F3}">
      <dgm:prSet phldrT="[文本]" custT="1"/>
      <dgm:spPr/>
      <dgm:t>
        <a:bodyPr/>
        <a:lstStyle/>
        <a:p>
          <a:r>
            <a:rPr lang="zh-CN" altLang="en-US" sz="1800" b="0" dirty="0" smtClean="0">
              <a:solidFill>
                <a:schemeClr val="tx1"/>
              </a:solidFill>
            </a:rPr>
            <a:t>陆地碳循环数据和模型服务容器</a:t>
          </a:r>
          <a:endParaRPr lang="zh-CN" altLang="en-US" sz="1800" b="0" dirty="0">
            <a:solidFill>
              <a:schemeClr val="tx1"/>
            </a:solidFill>
          </a:endParaRPr>
        </a:p>
      </dgm:t>
    </dgm:pt>
    <dgm:pt modelId="{7AE6FAC8-30DC-4101-8B29-213CEE7A27C3}" type="parTrans" cxnId="{75361C21-3D1A-4209-812C-54301449FD6B}">
      <dgm:prSet/>
      <dgm:spPr/>
      <dgm:t>
        <a:bodyPr/>
        <a:lstStyle/>
        <a:p>
          <a:endParaRPr lang="zh-CN" altLang="en-US" sz="1400">
            <a:solidFill>
              <a:schemeClr val="tx1"/>
            </a:solidFill>
          </a:endParaRPr>
        </a:p>
      </dgm:t>
    </dgm:pt>
    <dgm:pt modelId="{4A47D715-283B-4689-AD37-D6AEAAF195D2}" type="sibTrans" cxnId="{75361C21-3D1A-4209-812C-54301449FD6B}">
      <dgm:prSet/>
      <dgm:spPr/>
      <dgm:t>
        <a:bodyPr/>
        <a:lstStyle/>
        <a:p>
          <a:endParaRPr lang="zh-CN" altLang="en-US" sz="1400">
            <a:solidFill>
              <a:schemeClr val="tx1"/>
            </a:solidFill>
          </a:endParaRPr>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3"/>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3"/>
      <dgm:spPr/>
      <dgm:t>
        <a:bodyPr/>
        <a:lstStyle/>
        <a:p>
          <a:endParaRPr lang="zh-CN" altLang="en-US"/>
        </a:p>
      </dgm:t>
    </dgm:pt>
    <dgm:pt modelId="{FCFBA8EB-711E-4F1D-BC36-7079327117EF}" type="pres">
      <dgm:prSet presAssocID="{38D1BAFE-4569-4F97-9F33-39E259B95E6E}" presName="dstNode" presStyleLbl="node1" presStyleIdx="0" presStyleCnt="3"/>
      <dgm:spPr/>
      <dgm:t>
        <a:bodyPr/>
        <a:lstStyle/>
        <a:p>
          <a:endParaRPr lang="zh-CN" altLang="en-US"/>
        </a:p>
      </dgm:t>
    </dgm:pt>
    <dgm:pt modelId="{AFC976D7-9440-4345-B0CF-A8AB95496C78}" type="pres">
      <dgm:prSet presAssocID="{93B3644D-9165-49DB-A12E-70D0E35CC7D6}" presName="text_1" presStyleLbl="node1" presStyleIdx="0" presStyleCnt="3">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3"/>
      <dgm:spPr/>
      <dgm:t>
        <a:bodyPr/>
        <a:lstStyle/>
        <a:p>
          <a:endParaRPr lang="zh-CN" altLang="en-US"/>
        </a:p>
      </dgm:t>
    </dgm:pt>
    <dgm:pt modelId="{3A6A74A7-3958-4030-BB60-E02E0571FDDF}" type="pres">
      <dgm:prSet presAssocID="{616C2972-3876-4609-8C66-B0F5AA68046D}" presName="text_2" presStyleLbl="node1" presStyleIdx="1" presStyleCnt="3">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3"/>
      <dgm:spPr/>
      <dgm:t>
        <a:bodyPr/>
        <a:lstStyle/>
        <a:p>
          <a:endParaRPr lang="zh-CN" altLang="en-US"/>
        </a:p>
      </dgm:t>
    </dgm:pt>
    <dgm:pt modelId="{E752293B-D6B9-4C06-B861-033731BF60DF}" type="pres">
      <dgm:prSet presAssocID="{A7B50472-1DC7-4576-964F-F4B1F587B7F3}" presName="text_3" presStyleLbl="node1" presStyleIdx="2" presStyleCnt="3">
        <dgm:presLayoutVars>
          <dgm:bulletEnabled val="1"/>
        </dgm:presLayoutVars>
      </dgm:prSet>
      <dgm:spPr/>
      <dgm:t>
        <a:bodyPr/>
        <a:lstStyle/>
        <a:p>
          <a:endParaRPr lang="zh-CN" altLang="en-US"/>
        </a:p>
      </dgm:t>
    </dgm:pt>
    <dgm:pt modelId="{3E597FE8-592D-4D88-B524-56A4308D802E}" type="pres">
      <dgm:prSet presAssocID="{A7B50472-1DC7-4576-964F-F4B1F587B7F3}" presName="accent_3" presStyleCnt="0"/>
      <dgm:spPr/>
      <dgm:t>
        <a:bodyPr/>
        <a:lstStyle/>
        <a:p>
          <a:endParaRPr lang="zh-CN" altLang="en-US"/>
        </a:p>
      </dgm:t>
    </dgm:pt>
    <dgm:pt modelId="{B9C54F1B-54EB-4CE9-AAB9-2343265AE270}" type="pres">
      <dgm:prSet presAssocID="{A7B50472-1DC7-4576-964F-F4B1F587B7F3}" presName="accentRepeatNode" presStyleLbl="solidFgAcc1" presStyleIdx="2" presStyleCnt="3"/>
      <dgm:spPr/>
      <dgm:t>
        <a:bodyPr/>
        <a:lstStyle/>
        <a:p>
          <a:endParaRPr lang="zh-CN" altLang="en-US"/>
        </a:p>
      </dgm:t>
    </dgm:pt>
  </dgm:ptLst>
  <dgm:cxnLst>
    <dgm:cxn modelId="{B3600049-4FEB-4B9E-ADCE-D431E9E0A53C}" srcId="{38D1BAFE-4569-4F97-9F33-39E259B95E6E}" destId="{93B3644D-9165-49DB-A12E-70D0E35CC7D6}" srcOrd="0" destOrd="0" parTransId="{C4193099-37AF-44FD-9C1A-983786C70DB6}" sibTransId="{6F2391D9-224F-45A8-A801-8103E9A71881}"/>
    <dgm:cxn modelId="{75361C21-3D1A-4209-812C-54301449FD6B}" srcId="{38D1BAFE-4569-4F97-9F33-39E259B95E6E}" destId="{A7B50472-1DC7-4576-964F-F4B1F587B7F3}" srcOrd="2" destOrd="0" parTransId="{7AE6FAC8-30DC-4101-8B29-213CEE7A27C3}" sibTransId="{4A47D715-283B-4689-AD37-D6AEAAF195D2}"/>
    <dgm:cxn modelId="{CF094087-6C51-4403-979F-81E5385F9660}" type="presOf" srcId="{616C2972-3876-4609-8C66-B0F5AA68046D}" destId="{3A6A74A7-3958-4030-BB60-E02E0571FDDF}" srcOrd="0" destOrd="0" presId="urn:microsoft.com/office/officeart/2008/layout/VerticalCurvedList"/>
    <dgm:cxn modelId="{0FFCF35D-BDC3-4BD4-8ECE-078BAE5D03E5}" srcId="{38D1BAFE-4569-4F97-9F33-39E259B95E6E}" destId="{616C2972-3876-4609-8C66-B0F5AA68046D}" srcOrd="1" destOrd="0" parTransId="{E489B9F7-6422-447C-A784-6EA05DBB3B15}" sibTransId="{FBB8BE3D-8BEF-4D41-AD0B-3F5350AE48F3}"/>
    <dgm:cxn modelId="{F0112242-FA99-4A19-B8E3-112CE3AB2665}" type="presOf" srcId="{A7B50472-1DC7-4576-964F-F4B1F587B7F3}" destId="{E752293B-D6B9-4C06-B861-033731BF60DF}" srcOrd="0" destOrd="0" presId="urn:microsoft.com/office/officeart/2008/layout/VerticalCurvedList"/>
    <dgm:cxn modelId="{18BF7EAB-AF0D-4110-8C45-9FBCDCA0EDBA}" type="presOf" srcId="{6F2391D9-224F-45A8-A801-8103E9A71881}" destId="{5AE9B4A3-4C64-454B-99E6-ABCE3D65D9D3}" srcOrd="0" destOrd="0" presId="urn:microsoft.com/office/officeart/2008/layout/VerticalCurvedList"/>
    <dgm:cxn modelId="{900997EA-87F1-423D-9780-2FCB2564A1C5}" type="presOf" srcId="{93B3644D-9165-49DB-A12E-70D0E35CC7D6}" destId="{AFC976D7-9440-4345-B0CF-A8AB95496C78}" srcOrd="0" destOrd="0" presId="urn:microsoft.com/office/officeart/2008/layout/VerticalCurvedList"/>
    <dgm:cxn modelId="{E2456EF7-7DCD-4FC2-8DDC-5072D637274D}" type="presOf" srcId="{38D1BAFE-4569-4F97-9F33-39E259B95E6E}" destId="{1B766321-C4FA-472A-B4AD-6C4C1CCF9BAD}" srcOrd="0" destOrd="0" presId="urn:microsoft.com/office/officeart/2008/layout/VerticalCurvedList"/>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 modelId="{6FAC3682-1119-4784-BFB7-C0E6611A7315}" type="presParOf" srcId="{4DE6D73E-29AD-4934-BD18-F65FA41D1E1C}" destId="{E752293B-D6B9-4C06-B861-033731BF60DF}" srcOrd="5" destOrd="0" presId="urn:microsoft.com/office/officeart/2008/layout/VerticalCurvedList"/>
    <dgm:cxn modelId="{867D8501-079E-4735-A92E-F11B79AFBC3C}" type="presParOf" srcId="{4DE6D73E-29AD-4934-BD18-F65FA41D1E1C}" destId="{3E597FE8-592D-4D88-B524-56A4308D802E}" srcOrd="6" destOrd="0" presId="urn:microsoft.com/office/officeart/2008/layout/VerticalCurvedList"/>
    <dgm:cxn modelId="{F80AF521-5E2C-4B95-929B-D95AD0425315}" type="presParOf" srcId="{3E597FE8-592D-4D88-B524-56A4308D802E}" destId="{B9C54F1B-54EB-4CE9-AAB9-2343265AE27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陆地碳循环开放式对比方法组件</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zh-CN" altLang="en-US" sz="1800" b="0" dirty="0" smtClean="0">
              <a:solidFill>
                <a:schemeClr val="tx1"/>
              </a:solidFill>
            </a:rPr>
            <a:t>陆地碳循环模型开放式对比方案详细设计</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A7B50472-1DC7-4576-964F-F4B1F587B7F3}">
      <dgm:prSet phldrT="[文本]" custT="1"/>
      <dgm:spPr/>
      <dgm:t>
        <a:bodyPr/>
        <a:lstStyle/>
        <a:p>
          <a:r>
            <a:rPr lang="zh-CN" altLang="en-US" sz="1800" b="0" dirty="0" smtClean="0">
              <a:solidFill>
                <a:schemeClr val="tx1"/>
              </a:solidFill>
            </a:rPr>
            <a:t>陆地碳循环模型对比执行引擎</a:t>
          </a:r>
          <a:endParaRPr lang="zh-CN" altLang="en-US" sz="1800" b="0" dirty="0">
            <a:solidFill>
              <a:schemeClr val="tx1"/>
            </a:solidFill>
          </a:endParaRPr>
        </a:p>
      </dgm:t>
    </dgm:pt>
    <dgm:pt modelId="{7AE6FAC8-30DC-4101-8B29-213CEE7A27C3}" type="parTrans" cxnId="{75361C21-3D1A-4209-812C-54301449FD6B}">
      <dgm:prSet/>
      <dgm:spPr/>
      <dgm:t>
        <a:bodyPr/>
        <a:lstStyle/>
        <a:p>
          <a:endParaRPr lang="zh-CN" altLang="en-US" sz="1400">
            <a:solidFill>
              <a:schemeClr val="tx1"/>
            </a:solidFill>
          </a:endParaRPr>
        </a:p>
      </dgm:t>
    </dgm:pt>
    <dgm:pt modelId="{4A47D715-283B-4689-AD37-D6AEAAF195D2}" type="sibTrans" cxnId="{75361C21-3D1A-4209-812C-54301449FD6B}">
      <dgm:prSet/>
      <dgm:spPr/>
      <dgm:t>
        <a:bodyPr/>
        <a:lstStyle/>
        <a:p>
          <a:endParaRPr lang="zh-CN" altLang="en-US" sz="1400">
            <a:solidFill>
              <a:schemeClr val="tx1"/>
            </a:solidFill>
          </a:endParaRPr>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3"/>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3"/>
      <dgm:spPr/>
      <dgm:t>
        <a:bodyPr/>
        <a:lstStyle/>
        <a:p>
          <a:endParaRPr lang="zh-CN" altLang="en-US"/>
        </a:p>
      </dgm:t>
    </dgm:pt>
    <dgm:pt modelId="{FCFBA8EB-711E-4F1D-BC36-7079327117EF}" type="pres">
      <dgm:prSet presAssocID="{38D1BAFE-4569-4F97-9F33-39E259B95E6E}" presName="dstNode" presStyleLbl="node1" presStyleIdx="0" presStyleCnt="3"/>
      <dgm:spPr/>
      <dgm:t>
        <a:bodyPr/>
        <a:lstStyle/>
        <a:p>
          <a:endParaRPr lang="zh-CN" altLang="en-US"/>
        </a:p>
      </dgm:t>
    </dgm:pt>
    <dgm:pt modelId="{AFC976D7-9440-4345-B0CF-A8AB95496C78}" type="pres">
      <dgm:prSet presAssocID="{93B3644D-9165-49DB-A12E-70D0E35CC7D6}" presName="text_1" presStyleLbl="node1" presStyleIdx="0" presStyleCnt="3">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3"/>
      <dgm:spPr/>
      <dgm:t>
        <a:bodyPr/>
        <a:lstStyle/>
        <a:p>
          <a:endParaRPr lang="zh-CN" altLang="en-US"/>
        </a:p>
      </dgm:t>
    </dgm:pt>
    <dgm:pt modelId="{3A6A74A7-3958-4030-BB60-E02E0571FDDF}" type="pres">
      <dgm:prSet presAssocID="{616C2972-3876-4609-8C66-B0F5AA68046D}" presName="text_2" presStyleLbl="node1" presStyleIdx="1" presStyleCnt="3">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3"/>
      <dgm:spPr/>
      <dgm:t>
        <a:bodyPr/>
        <a:lstStyle/>
        <a:p>
          <a:endParaRPr lang="zh-CN" altLang="en-US"/>
        </a:p>
      </dgm:t>
    </dgm:pt>
    <dgm:pt modelId="{E752293B-D6B9-4C06-B861-033731BF60DF}" type="pres">
      <dgm:prSet presAssocID="{A7B50472-1DC7-4576-964F-F4B1F587B7F3}" presName="text_3" presStyleLbl="node1" presStyleIdx="2" presStyleCnt="3">
        <dgm:presLayoutVars>
          <dgm:bulletEnabled val="1"/>
        </dgm:presLayoutVars>
      </dgm:prSet>
      <dgm:spPr/>
      <dgm:t>
        <a:bodyPr/>
        <a:lstStyle/>
        <a:p>
          <a:endParaRPr lang="zh-CN" altLang="en-US"/>
        </a:p>
      </dgm:t>
    </dgm:pt>
    <dgm:pt modelId="{3E597FE8-592D-4D88-B524-56A4308D802E}" type="pres">
      <dgm:prSet presAssocID="{A7B50472-1DC7-4576-964F-F4B1F587B7F3}" presName="accent_3" presStyleCnt="0"/>
      <dgm:spPr/>
      <dgm:t>
        <a:bodyPr/>
        <a:lstStyle/>
        <a:p>
          <a:endParaRPr lang="zh-CN" altLang="en-US"/>
        </a:p>
      </dgm:t>
    </dgm:pt>
    <dgm:pt modelId="{B9C54F1B-54EB-4CE9-AAB9-2343265AE270}" type="pres">
      <dgm:prSet presAssocID="{A7B50472-1DC7-4576-964F-F4B1F587B7F3}" presName="accentRepeatNode" presStyleLbl="solidFgAcc1" presStyleIdx="2" presStyleCnt="3"/>
      <dgm:spPr/>
      <dgm:t>
        <a:bodyPr/>
        <a:lstStyle/>
        <a:p>
          <a:endParaRPr lang="zh-CN" altLang="en-US"/>
        </a:p>
      </dgm:t>
    </dgm:pt>
  </dgm:ptLst>
  <dgm:cxnLst>
    <dgm:cxn modelId="{B3600049-4FEB-4B9E-ADCE-D431E9E0A53C}" srcId="{38D1BAFE-4569-4F97-9F33-39E259B95E6E}" destId="{93B3644D-9165-49DB-A12E-70D0E35CC7D6}" srcOrd="0" destOrd="0" parTransId="{C4193099-37AF-44FD-9C1A-983786C70DB6}" sibTransId="{6F2391D9-224F-45A8-A801-8103E9A71881}"/>
    <dgm:cxn modelId="{75361C21-3D1A-4209-812C-54301449FD6B}" srcId="{38D1BAFE-4569-4F97-9F33-39E259B95E6E}" destId="{A7B50472-1DC7-4576-964F-F4B1F587B7F3}" srcOrd="2" destOrd="0" parTransId="{7AE6FAC8-30DC-4101-8B29-213CEE7A27C3}" sibTransId="{4A47D715-283B-4689-AD37-D6AEAAF195D2}"/>
    <dgm:cxn modelId="{CF094087-6C51-4403-979F-81E5385F9660}" type="presOf" srcId="{616C2972-3876-4609-8C66-B0F5AA68046D}" destId="{3A6A74A7-3958-4030-BB60-E02E0571FDDF}" srcOrd="0" destOrd="0" presId="urn:microsoft.com/office/officeart/2008/layout/VerticalCurvedList"/>
    <dgm:cxn modelId="{0FFCF35D-BDC3-4BD4-8ECE-078BAE5D03E5}" srcId="{38D1BAFE-4569-4F97-9F33-39E259B95E6E}" destId="{616C2972-3876-4609-8C66-B0F5AA68046D}" srcOrd="1" destOrd="0" parTransId="{E489B9F7-6422-447C-A784-6EA05DBB3B15}" sibTransId="{FBB8BE3D-8BEF-4D41-AD0B-3F5350AE48F3}"/>
    <dgm:cxn modelId="{F0112242-FA99-4A19-B8E3-112CE3AB2665}" type="presOf" srcId="{A7B50472-1DC7-4576-964F-F4B1F587B7F3}" destId="{E752293B-D6B9-4C06-B861-033731BF60DF}" srcOrd="0" destOrd="0" presId="urn:microsoft.com/office/officeart/2008/layout/VerticalCurvedList"/>
    <dgm:cxn modelId="{18BF7EAB-AF0D-4110-8C45-9FBCDCA0EDBA}" type="presOf" srcId="{6F2391D9-224F-45A8-A801-8103E9A71881}" destId="{5AE9B4A3-4C64-454B-99E6-ABCE3D65D9D3}" srcOrd="0" destOrd="0" presId="urn:microsoft.com/office/officeart/2008/layout/VerticalCurvedList"/>
    <dgm:cxn modelId="{900997EA-87F1-423D-9780-2FCB2564A1C5}" type="presOf" srcId="{93B3644D-9165-49DB-A12E-70D0E35CC7D6}" destId="{AFC976D7-9440-4345-B0CF-A8AB95496C78}" srcOrd="0" destOrd="0" presId="urn:microsoft.com/office/officeart/2008/layout/VerticalCurvedList"/>
    <dgm:cxn modelId="{E2456EF7-7DCD-4FC2-8DDC-5072D637274D}" type="presOf" srcId="{38D1BAFE-4569-4F97-9F33-39E259B95E6E}" destId="{1B766321-C4FA-472A-B4AD-6C4C1CCF9BAD}" srcOrd="0" destOrd="0" presId="urn:microsoft.com/office/officeart/2008/layout/VerticalCurvedList"/>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 modelId="{6FAC3682-1119-4784-BFB7-C0E6611A7315}" type="presParOf" srcId="{4DE6D73E-29AD-4934-BD18-F65FA41D1E1C}" destId="{E752293B-D6B9-4C06-B861-033731BF60DF}" srcOrd="5" destOrd="0" presId="urn:microsoft.com/office/officeart/2008/layout/VerticalCurvedList"/>
    <dgm:cxn modelId="{867D8501-079E-4735-A92E-F11B79AFBC3C}" type="presParOf" srcId="{4DE6D73E-29AD-4934-BD18-F65FA41D1E1C}" destId="{3E597FE8-592D-4D88-B524-56A4308D802E}" srcOrd="6" destOrd="0" presId="urn:microsoft.com/office/officeart/2008/layout/VerticalCurvedList"/>
    <dgm:cxn modelId="{F80AF521-5E2C-4B95-929B-D95AD0425315}" type="presParOf" srcId="{3E597FE8-592D-4D88-B524-56A4308D802E}" destId="{B9C54F1B-54EB-4CE9-AAB9-2343265AE27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38D1BAFE-4569-4F97-9F33-39E259B95E6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93B3644D-9165-49DB-A12E-70D0E35CC7D6}">
      <dgm:prSet phldrT="[文本]" custT="1"/>
      <dgm:spPr/>
      <dgm:t>
        <a:bodyPr/>
        <a:lstStyle/>
        <a:p>
          <a:r>
            <a:rPr lang="zh-CN" altLang="en-US" sz="1800" b="0" dirty="0" smtClean="0">
              <a:solidFill>
                <a:schemeClr val="tx1"/>
              </a:solidFill>
            </a:rPr>
            <a:t>陆地碳循环模型开放式对比原型系统构建</a:t>
          </a:r>
          <a:endParaRPr lang="zh-CN" altLang="en-US" sz="1800" b="0" dirty="0">
            <a:solidFill>
              <a:schemeClr val="tx1"/>
            </a:solidFill>
          </a:endParaRPr>
        </a:p>
      </dgm:t>
    </dgm:pt>
    <dgm:pt modelId="{C4193099-37AF-44FD-9C1A-983786C70DB6}" type="parTrans" cxnId="{B3600049-4FEB-4B9E-ADCE-D431E9E0A53C}">
      <dgm:prSet/>
      <dgm:spPr/>
      <dgm:t>
        <a:bodyPr/>
        <a:lstStyle/>
        <a:p>
          <a:endParaRPr lang="zh-CN" altLang="en-US" sz="1400">
            <a:solidFill>
              <a:schemeClr val="tx1"/>
            </a:solidFill>
          </a:endParaRPr>
        </a:p>
      </dgm:t>
    </dgm:pt>
    <dgm:pt modelId="{6F2391D9-224F-45A8-A801-8103E9A71881}" type="sibTrans" cxnId="{B3600049-4FEB-4B9E-ADCE-D431E9E0A53C}">
      <dgm:prSet/>
      <dgm:spPr/>
      <dgm:t>
        <a:bodyPr/>
        <a:lstStyle/>
        <a:p>
          <a:endParaRPr lang="zh-CN" altLang="en-US" sz="1400">
            <a:solidFill>
              <a:schemeClr val="tx1"/>
            </a:solidFill>
          </a:endParaRPr>
        </a:p>
      </dgm:t>
    </dgm:pt>
    <dgm:pt modelId="{616C2972-3876-4609-8C66-B0F5AA68046D}">
      <dgm:prSet phldrT="[文本]" custT="1"/>
      <dgm:spPr/>
      <dgm:t>
        <a:bodyPr/>
        <a:lstStyle/>
        <a:p>
          <a:r>
            <a:rPr lang="en-US" altLang="zh-CN" sz="1800" b="0" dirty="0" smtClean="0">
              <a:solidFill>
                <a:schemeClr val="tx1"/>
              </a:solidFill>
            </a:rPr>
            <a:t>IBIS</a:t>
          </a:r>
          <a:r>
            <a:rPr lang="zh-CN" altLang="en-US" sz="1800" b="0" dirty="0" smtClean="0">
              <a:solidFill>
                <a:schemeClr val="tx1"/>
              </a:solidFill>
            </a:rPr>
            <a:t>、</a:t>
          </a:r>
          <a:r>
            <a:rPr lang="en-US" altLang="zh-CN" sz="1800" b="0" dirty="0" smtClean="0">
              <a:solidFill>
                <a:schemeClr val="tx1"/>
              </a:solidFill>
            </a:rPr>
            <a:t>Biome-BGC</a:t>
          </a:r>
          <a:r>
            <a:rPr lang="zh-CN" altLang="en-US" sz="1800" b="0" dirty="0" smtClean="0">
              <a:solidFill>
                <a:schemeClr val="tx1"/>
              </a:solidFill>
            </a:rPr>
            <a:t>和</a:t>
          </a:r>
          <a:r>
            <a:rPr lang="en-US" altLang="zh-CN" sz="1800" b="0" dirty="0" smtClean="0">
              <a:solidFill>
                <a:schemeClr val="tx1"/>
              </a:solidFill>
            </a:rPr>
            <a:t>LPJ</a:t>
          </a:r>
          <a:r>
            <a:rPr lang="zh-CN" altLang="en-US" sz="1800" b="0" dirty="0" smtClean="0">
              <a:solidFill>
                <a:schemeClr val="tx1"/>
              </a:solidFill>
            </a:rPr>
            <a:t>的对比实验</a:t>
          </a:r>
          <a:endParaRPr lang="zh-CN" altLang="en-US" sz="1800" b="0" dirty="0">
            <a:solidFill>
              <a:schemeClr val="tx1"/>
            </a:solidFill>
          </a:endParaRPr>
        </a:p>
      </dgm:t>
    </dgm:pt>
    <dgm:pt modelId="{E489B9F7-6422-447C-A784-6EA05DBB3B15}" type="parTrans" cxnId="{0FFCF35D-BDC3-4BD4-8ECE-078BAE5D03E5}">
      <dgm:prSet/>
      <dgm:spPr/>
      <dgm:t>
        <a:bodyPr/>
        <a:lstStyle/>
        <a:p>
          <a:endParaRPr lang="zh-CN" altLang="en-US" sz="1400">
            <a:solidFill>
              <a:schemeClr val="tx1"/>
            </a:solidFill>
          </a:endParaRPr>
        </a:p>
      </dgm:t>
    </dgm:pt>
    <dgm:pt modelId="{FBB8BE3D-8BEF-4D41-AD0B-3F5350AE48F3}" type="sibTrans" cxnId="{0FFCF35D-BDC3-4BD4-8ECE-078BAE5D03E5}">
      <dgm:prSet/>
      <dgm:spPr/>
      <dgm:t>
        <a:bodyPr/>
        <a:lstStyle/>
        <a:p>
          <a:endParaRPr lang="zh-CN" altLang="en-US" sz="1400">
            <a:solidFill>
              <a:schemeClr val="tx1"/>
            </a:solidFill>
          </a:endParaRPr>
        </a:p>
      </dgm:t>
    </dgm:pt>
    <dgm:pt modelId="{1B766321-C4FA-472A-B4AD-6C4C1CCF9BAD}" type="pres">
      <dgm:prSet presAssocID="{38D1BAFE-4569-4F97-9F33-39E259B95E6E}" presName="Name0" presStyleCnt="0">
        <dgm:presLayoutVars>
          <dgm:chMax val="7"/>
          <dgm:chPref val="7"/>
          <dgm:dir/>
        </dgm:presLayoutVars>
      </dgm:prSet>
      <dgm:spPr/>
      <dgm:t>
        <a:bodyPr/>
        <a:lstStyle/>
        <a:p>
          <a:endParaRPr lang="zh-CN" altLang="en-US"/>
        </a:p>
      </dgm:t>
    </dgm:pt>
    <dgm:pt modelId="{4DE6D73E-29AD-4934-BD18-F65FA41D1E1C}" type="pres">
      <dgm:prSet presAssocID="{38D1BAFE-4569-4F97-9F33-39E259B95E6E}" presName="Name1" presStyleCnt="0"/>
      <dgm:spPr/>
      <dgm:t>
        <a:bodyPr/>
        <a:lstStyle/>
        <a:p>
          <a:endParaRPr lang="zh-CN" altLang="en-US"/>
        </a:p>
      </dgm:t>
    </dgm:pt>
    <dgm:pt modelId="{D6E7D14D-5FB0-46A0-98A5-E6DDBF174801}" type="pres">
      <dgm:prSet presAssocID="{38D1BAFE-4569-4F97-9F33-39E259B95E6E}" presName="cycle" presStyleCnt="0"/>
      <dgm:spPr/>
      <dgm:t>
        <a:bodyPr/>
        <a:lstStyle/>
        <a:p>
          <a:endParaRPr lang="zh-CN" altLang="en-US"/>
        </a:p>
      </dgm:t>
    </dgm:pt>
    <dgm:pt modelId="{20CC790A-C50D-419F-9635-1981FFB09EA4}" type="pres">
      <dgm:prSet presAssocID="{38D1BAFE-4569-4F97-9F33-39E259B95E6E}" presName="srcNode" presStyleLbl="node1" presStyleIdx="0" presStyleCnt="2"/>
      <dgm:spPr/>
      <dgm:t>
        <a:bodyPr/>
        <a:lstStyle/>
        <a:p>
          <a:endParaRPr lang="zh-CN" altLang="en-US"/>
        </a:p>
      </dgm:t>
    </dgm:pt>
    <dgm:pt modelId="{5AE9B4A3-4C64-454B-99E6-ABCE3D65D9D3}" type="pres">
      <dgm:prSet presAssocID="{38D1BAFE-4569-4F97-9F33-39E259B95E6E}" presName="conn" presStyleLbl="parChTrans1D2" presStyleIdx="0" presStyleCnt="1"/>
      <dgm:spPr/>
      <dgm:t>
        <a:bodyPr/>
        <a:lstStyle/>
        <a:p>
          <a:endParaRPr lang="zh-CN" altLang="en-US"/>
        </a:p>
      </dgm:t>
    </dgm:pt>
    <dgm:pt modelId="{F65A609C-4830-4A45-A597-DBFACFF0FF6A}" type="pres">
      <dgm:prSet presAssocID="{38D1BAFE-4569-4F97-9F33-39E259B95E6E}" presName="extraNode" presStyleLbl="node1" presStyleIdx="0" presStyleCnt="2"/>
      <dgm:spPr/>
      <dgm:t>
        <a:bodyPr/>
        <a:lstStyle/>
        <a:p>
          <a:endParaRPr lang="zh-CN" altLang="en-US"/>
        </a:p>
      </dgm:t>
    </dgm:pt>
    <dgm:pt modelId="{FCFBA8EB-711E-4F1D-BC36-7079327117EF}" type="pres">
      <dgm:prSet presAssocID="{38D1BAFE-4569-4F97-9F33-39E259B95E6E}" presName="dstNode" presStyleLbl="node1" presStyleIdx="0" presStyleCnt="2"/>
      <dgm:spPr/>
      <dgm:t>
        <a:bodyPr/>
        <a:lstStyle/>
        <a:p>
          <a:endParaRPr lang="zh-CN" altLang="en-US"/>
        </a:p>
      </dgm:t>
    </dgm:pt>
    <dgm:pt modelId="{AFC976D7-9440-4345-B0CF-A8AB95496C78}" type="pres">
      <dgm:prSet presAssocID="{93B3644D-9165-49DB-A12E-70D0E35CC7D6}" presName="text_1" presStyleLbl="node1" presStyleIdx="0" presStyleCnt="2">
        <dgm:presLayoutVars>
          <dgm:bulletEnabled val="1"/>
        </dgm:presLayoutVars>
      </dgm:prSet>
      <dgm:spPr/>
      <dgm:t>
        <a:bodyPr/>
        <a:lstStyle/>
        <a:p>
          <a:endParaRPr lang="zh-CN" altLang="en-US"/>
        </a:p>
      </dgm:t>
    </dgm:pt>
    <dgm:pt modelId="{1A0F7C89-C065-4816-BD80-11BE58AB3962}" type="pres">
      <dgm:prSet presAssocID="{93B3644D-9165-49DB-A12E-70D0E35CC7D6}" presName="accent_1" presStyleCnt="0"/>
      <dgm:spPr/>
      <dgm:t>
        <a:bodyPr/>
        <a:lstStyle/>
        <a:p>
          <a:endParaRPr lang="zh-CN" altLang="en-US"/>
        </a:p>
      </dgm:t>
    </dgm:pt>
    <dgm:pt modelId="{4F899912-E96C-40B9-9D6A-74DCFD01A28D}" type="pres">
      <dgm:prSet presAssocID="{93B3644D-9165-49DB-A12E-70D0E35CC7D6}" presName="accentRepeatNode" presStyleLbl="solidFgAcc1" presStyleIdx="0" presStyleCnt="2"/>
      <dgm:spPr/>
      <dgm:t>
        <a:bodyPr/>
        <a:lstStyle/>
        <a:p>
          <a:endParaRPr lang="zh-CN" altLang="en-US"/>
        </a:p>
      </dgm:t>
    </dgm:pt>
    <dgm:pt modelId="{3A6A74A7-3958-4030-BB60-E02E0571FDDF}" type="pres">
      <dgm:prSet presAssocID="{616C2972-3876-4609-8C66-B0F5AA68046D}" presName="text_2" presStyleLbl="node1" presStyleIdx="1" presStyleCnt="2">
        <dgm:presLayoutVars>
          <dgm:bulletEnabled val="1"/>
        </dgm:presLayoutVars>
      </dgm:prSet>
      <dgm:spPr/>
      <dgm:t>
        <a:bodyPr/>
        <a:lstStyle/>
        <a:p>
          <a:endParaRPr lang="zh-CN" altLang="en-US"/>
        </a:p>
      </dgm:t>
    </dgm:pt>
    <dgm:pt modelId="{C130B8DE-AA9E-47ED-BCA2-D9F4B848BF89}" type="pres">
      <dgm:prSet presAssocID="{616C2972-3876-4609-8C66-B0F5AA68046D}" presName="accent_2" presStyleCnt="0"/>
      <dgm:spPr/>
      <dgm:t>
        <a:bodyPr/>
        <a:lstStyle/>
        <a:p>
          <a:endParaRPr lang="zh-CN" altLang="en-US"/>
        </a:p>
      </dgm:t>
    </dgm:pt>
    <dgm:pt modelId="{B746CE0B-9AE2-4713-A4B8-D18F45C949EE}" type="pres">
      <dgm:prSet presAssocID="{616C2972-3876-4609-8C66-B0F5AA68046D}" presName="accentRepeatNode" presStyleLbl="solidFgAcc1" presStyleIdx="1" presStyleCnt="2"/>
      <dgm:spPr/>
      <dgm:t>
        <a:bodyPr/>
        <a:lstStyle/>
        <a:p>
          <a:endParaRPr lang="zh-CN" altLang="en-US"/>
        </a:p>
      </dgm:t>
    </dgm:pt>
  </dgm:ptLst>
  <dgm:cxnLst>
    <dgm:cxn modelId="{900997EA-87F1-423D-9780-2FCB2564A1C5}" type="presOf" srcId="{93B3644D-9165-49DB-A12E-70D0E35CC7D6}" destId="{AFC976D7-9440-4345-B0CF-A8AB95496C78}" srcOrd="0" destOrd="0" presId="urn:microsoft.com/office/officeart/2008/layout/VerticalCurvedList"/>
    <dgm:cxn modelId="{CF094087-6C51-4403-979F-81E5385F9660}" type="presOf" srcId="{616C2972-3876-4609-8C66-B0F5AA68046D}" destId="{3A6A74A7-3958-4030-BB60-E02E0571FDDF}" srcOrd="0" destOrd="0" presId="urn:microsoft.com/office/officeart/2008/layout/VerticalCurvedList"/>
    <dgm:cxn modelId="{18BF7EAB-AF0D-4110-8C45-9FBCDCA0EDBA}" type="presOf" srcId="{6F2391D9-224F-45A8-A801-8103E9A71881}" destId="{5AE9B4A3-4C64-454B-99E6-ABCE3D65D9D3}" srcOrd="0" destOrd="0" presId="urn:microsoft.com/office/officeart/2008/layout/VerticalCurvedList"/>
    <dgm:cxn modelId="{B3600049-4FEB-4B9E-ADCE-D431E9E0A53C}" srcId="{38D1BAFE-4569-4F97-9F33-39E259B95E6E}" destId="{93B3644D-9165-49DB-A12E-70D0E35CC7D6}" srcOrd="0" destOrd="0" parTransId="{C4193099-37AF-44FD-9C1A-983786C70DB6}" sibTransId="{6F2391D9-224F-45A8-A801-8103E9A71881}"/>
    <dgm:cxn modelId="{E2456EF7-7DCD-4FC2-8DDC-5072D637274D}" type="presOf" srcId="{38D1BAFE-4569-4F97-9F33-39E259B95E6E}" destId="{1B766321-C4FA-472A-B4AD-6C4C1CCF9BAD}" srcOrd="0" destOrd="0" presId="urn:microsoft.com/office/officeart/2008/layout/VerticalCurvedList"/>
    <dgm:cxn modelId="{0FFCF35D-BDC3-4BD4-8ECE-078BAE5D03E5}" srcId="{38D1BAFE-4569-4F97-9F33-39E259B95E6E}" destId="{616C2972-3876-4609-8C66-B0F5AA68046D}" srcOrd="1" destOrd="0" parTransId="{E489B9F7-6422-447C-A784-6EA05DBB3B15}" sibTransId="{FBB8BE3D-8BEF-4D41-AD0B-3F5350AE48F3}"/>
    <dgm:cxn modelId="{67A387A1-4FAE-4BC8-BC4D-A31D744EE451}" type="presParOf" srcId="{1B766321-C4FA-472A-B4AD-6C4C1CCF9BAD}" destId="{4DE6D73E-29AD-4934-BD18-F65FA41D1E1C}" srcOrd="0" destOrd="0" presId="urn:microsoft.com/office/officeart/2008/layout/VerticalCurvedList"/>
    <dgm:cxn modelId="{FC09BB6E-AE3D-4629-A873-357FE92A0833}" type="presParOf" srcId="{4DE6D73E-29AD-4934-BD18-F65FA41D1E1C}" destId="{D6E7D14D-5FB0-46A0-98A5-E6DDBF174801}" srcOrd="0" destOrd="0" presId="urn:microsoft.com/office/officeart/2008/layout/VerticalCurvedList"/>
    <dgm:cxn modelId="{16E73EE7-0C8B-4012-A0D4-03EFEB7FC394}" type="presParOf" srcId="{D6E7D14D-5FB0-46A0-98A5-E6DDBF174801}" destId="{20CC790A-C50D-419F-9635-1981FFB09EA4}" srcOrd="0" destOrd="0" presId="urn:microsoft.com/office/officeart/2008/layout/VerticalCurvedList"/>
    <dgm:cxn modelId="{9E5B2723-065A-48EE-91B6-5EDCEEA2DABB}" type="presParOf" srcId="{D6E7D14D-5FB0-46A0-98A5-E6DDBF174801}" destId="{5AE9B4A3-4C64-454B-99E6-ABCE3D65D9D3}" srcOrd="1" destOrd="0" presId="urn:microsoft.com/office/officeart/2008/layout/VerticalCurvedList"/>
    <dgm:cxn modelId="{6252646E-9113-449B-8A32-047BF25B51D1}" type="presParOf" srcId="{D6E7D14D-5FB0-46A0-98A5-E6DDBF174801}" destId="{F65A609C-4830-4A45-A597-DBFACFF0FF6A}" srcOrd="2" destOrd="0" presId="urn:microsoft.com/office/officeart/2008/layout/VerticalCurvedList"/>
    <dgm:cxn modelId="{53859202-F9A4-4CC5-A29A-DE88DC15A288}" type="presParOf" srcId="{D6E7D14D-5FB0-46A0-98A5-E6DDBF174801}" destId="{FCFBA8EB-711E-4F1D-BC36-7079327117EF}" srcOrd="3" destOrd="0" presId="urn:microsoft.com/office/officeart/2008/layout/VerticalCurvedList"/>
    <dgm:cxn modelId="{231E93B3-0953-49AC-BC26-61CA5FF28E19}" type="presParOf" srcId="{4DE6D73E-29AD-4934-BD18-F65FA41D1E1C}" destId="{AFC976D7-9440-4345-B0CF-A8AB95496C78}" srcOrd="1" destOrd="0" presId="urn:microsoft.com/office/officeart/2008/layout/VerticalCurvedList"/>
    <dgm:cxn modelId="{2E6A5A1B-C1D6-4E5A-98D7-FD96C1996C4C}" type="presParOf" srcId="{4DE6D73E-29AD-4934-BD18-F65FA41D1E1C}" destId="{1A0F7C89-C065-4816-BD80-11BE58AB3962}" srcOrd="2" destOrd="0" presId="urn:microsoft.com/office/officeart/2008/layout/VerticalCurvedList"/>
    <dgm:cxn modelId="{19888DE4-46FF-4C14-BCE6-86BF79EEF3A6}" type="presParOf" srcId="{1A0F7C89-C065-4816-BD80-11BE58AB3962}" destId="{4F899912-E96C-40B9-9D6A-74DCFD01A28D}" srcOrd="0" destOrd="0" presId="urn:microsoft.com/office/officeart/2008/layout/VerticalCurvedList"/>
    <dgm:cxn modelId="{72459088-F9DD-4F09-9C82-928285C0E7BA}" type="presParOf" srcId="{4DE6D73E-29AD-4934-BD18-F65FA41D1E1C}" destId="{3A6A74A7-3958-4030-BB60-E02E0571FDDF}" srcOrd="3" destOrd="0" presId="urn:microsoft.com/office/officeart/2008/layout/VerticalCurvedList"/>
    <dgm:cxn modelId="{FA486FFA-1786-4CC2-B506-D39EA2045461}" type="presParOf" srcId="{4DE6D73E-29AD-4934-BD18-F65FA41D1E1C}" destId="{C130B8DE-AA9E-47ED-BCA2-D9F4B848BF89}" srcOrd="4" destOrd="0" presId="urn:microsoft.com/office/officeart/2008/layout/VerticalCurvedList"/>
    <dgm:cxn modelId="{96E86947-783D-4B00-B677-C0AF812D740B}" type="presParOf" srcId="{C130B8DE-AA9E-47ED-BCA2-D9F4B848BF89}" destId="{B746CE0B-9AE2-4713-A4B8-D18F45C949E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988358" y="-612283"/>
          <a:ext cx="4752958" cy="4752958"/>
        </a:xfrm>
        <a:prstGeom prst="blockArc">
          <a:avLst>
            <a:gd name="adj1" fmla="val 18900000"/>
            <a:gd name="adj2" fmla="val 2700000"/>
            <a:gd name="adj3" fmla="val 454"/>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400672" y="271262"/>
          <a:ext cx="5648599"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陆地碳循环模型开放式对比系统框架</a:t>
          </a:r>
          <a:endParaRPr lang="zh-CN" altLang="en-US" sz="1800" b="0" kern="1200" dirty="0">
            <a:solidFill>
              <a:schemeClr val="tx1"/>
            </a:solidFill>
          </a:endParaRPr>
        </a:p>
      </dsp:txBody>
      <dsp:txXfrm>
        <a:off x="400672" y="271262"/>
        <a:ext cx="5648599" cy="542807"/>
      </dsp:txXfrm>
    </dsp:sp>
    <dsp:sp modelId="{4F899912-E96C-40B9-9D6A-74DCFD01A28D}">
      <dsp:nvSpPr>
        <dsp:cNvPr id="0" name=""/>
        <dsp:cNvSpPr/>
      </dsp:nvSpPr>
      <dsp:spPr>
        <a:xfrm>
          <a:off x="61418" y="203411"/>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711877" y="1085615"/>
          <a:ext cx="5337395"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陆地碳循环开放式数据和模型组件</a:t>
          </a:r>
          <a:endParaRPr lang="zh-CN" altLang="en-US" sz="1800" b="0" kern="1200" dirty="0">
            <a:solidFill>
              <a:schemeClr val="tx1"/>
            </a:solidFill>
          </a:endParaRPr>
        </a:p>
      </dsp:txBody>
      <dsp:txXfrm>
        <a:off x="711877" y="1085615"/>
        <a:ext cx="5337395" cy="542807"/>
      </dsp:txXfrm>
    </dsp:sp>
    <dsp:sp modelId="{B746CE0B-9AE2-4713-A4B8-D18F45C949EE}">
      <dsp:nvSpPr>
        <dsp:cNvPr id="0" name=""/>
        <dsp:cNvSpPr/>
      </dsp:nvSpPr>
      <dsp:spPr>
        <a:xfrm>
          <a:off x="372622" y="1017764"/>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52293B-D6B9-4C06-B861-033731BF60DF}">
      <dsp:nvSpPr>
        <dsp:cNvPr id="0" name=""/>
        <dsp:cNvSpPr/>
      </dsp:nvSpPr>
      <dsp:spPr>
        <a:xfrm>
          <a:off x="711877" y="1899968"/>
          <a:ext cx="5337395"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陆地碳循环模型对比引擎</a:t>
          </a:r>
          <a:endParaRPr lang="zh-CN" altLang="en-US" sz="1800" b="0" kern="1200" dirty="0">
            <a:solidFill>
              <a:schemeClr val="tx1"/>
            </a:solidFill>
          </a:endParaRPr>
        </a:p>
      </dsp:txBody>
      <dsp:txXfrm>
        <a:off x="711877" y="1899968"/>
        <a:ext cx="5337395" cy="542807"/>
      </dsp:txXfrm>
    </dsp:sp>
    <dsp:sp modelId="{B9C54F1B-54EB-4CE9-AAB9-2343265AE270}">
      <dsp:nvSpPr>
        <dsp:cNvPr id="0" name=""/>
        <dsp:cNvSpPr/>
      </dsp:nvSpPr>
      <dsp:spPr>
        <a:xfrm>
          <a:off x="372622" y="1832117"/>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E51A97-D75D-49EE-A0E9-72B884B0F8B6}">
      <dsp:nvSpPr>
        <dsp:cNvPr id="0" name=""/>
        <dsp:cNvSpPr/>
      </dsp:nvSpPr>
      <dsp:spPr>
        <a:xfrm>
          <a:off x="400672" y="2714321"/>
          <a:ext cx="5648599" cy="542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854"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原型系统和实验验证</a:t>
          </a:r>
          <a:endParaRPr lang="zh-CN" altLang="en-US" sz="1800" b="0" kern="1200" dirty="0">
            <a:solidFill>
              <a:schemeClr val="tx1"/>
            </a:solidFill>
          </a:endParaRPr>
        </a:p>
      </dsp:txBody>
      <dsp:txXfrm>
        <a:off x="400672" y="2714321"/>
        <a:ext cx="5648599" cy="542807"/>
      </dsp:txXfrm>
    </dsp:sp>
    <dsp:sp modelId="{9BA839C2-8CBE-4805-9000-4F02D3CDADF1}">
      <dsp:nvSpPr>
        <dsp:cNvPr id="0" name=""/>
        <dsp:cNvSpPr/>
      </dsp:nvSpPr>
      <dsp:spPr>
        <a:xfrm>
          <a:off x="61418" y="2646470"/>
          <a:ext cx="678509" cy="6785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988358" y="-612283"/>
          <a:ext cx="4752958" cy="4752958"/>
        </a:xfrm>
        <a:prstGeom prst="blockArc">
          <a:avLst>
            <a:gd name="adj1" fmla="val 18900000"/>
            <a:gd name="adj2" fmla="val 2700000"/>
            <a:gd name="adj3" fmla="val 454"/>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491705" y="352839"/>
          <a:ext cx="5557567"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典型陆地碳循环模型</a:t>
          </a:r>
          <a:endParaRPr lang="zh-CN" altLang="en-US" sz="1800" b="0" kern="1200" dirty="0">
            <a:solidFill>
              <a:schemeClr val="tx1"/>
            </a:solidFill>
          </a:endParaRPr>
        </a:p>
      </dsp:txBody>
      <dsp:txXfrm>
        <a:off x="491705" y="352839"/>
        <a:ext cx="5557567" cy="705678"/>
      </dsp:txXfrm>
    </dsp:sp>
    <dsp:sp modelId="{4F899912-E96C-40B9-9D6A-74DCFD01A28D}">
      <dsp:nvSpPr>
        <dsp:cNvPr id="0" name=""/>
        <dsp:cNvSpPr/>
      </dsp:nvSpPr>
      <dsp:spPr>
        <a:xfrm>
          <a:off x="50656" y="264629"/>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748219" y="1411356"/>
          <a:ext cx="5301053"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陆地碳循环模型开放式对比方案</a:t>
          </a:r>
          <a:endParaRPr lang="zh-CN" altLang="en-US" sz="1800" b="0" kern="1200" dirty="0">
            <a:solidFill>
              <a:schemeClr val="tx1"/>
            </a:solidFill>
          </a:endParaRPr>
        </a:p>
      </dsp:txBody>
      <dsp:txXfrm>
        <a:off x="748219" y="1411356"/>
        <a:ext cx="5301053" cy="705678"/>
      </dsp:txXfrm>
    </dsp:sp>
    <dsp:sp modelId="{B746CE0B-9AE2-4713-A4B8-D18F45C949EE}">
      <dsp:nvSpPr>
        <dsp:cNvPr id="0" name=""/>
        <dsp:cNvSpPr/>
      </dsp:nvSpPr>
      <dsp:spPr>
        <a:xfrm>
          <a:off x="307170" y="1323147"/>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52293B-D6B9-4C06-B861-033731BF60DF}">
      <dsp:nvSpPr>
        <dsp:cNvPr id="0" name=""/>
        <dsp:cNvSpPr/>
      </dsp:nvSpPr>
      <dsp:spPr>
        <a:xfrm>
          <a:off x="491705" y="2469874"/>
          <a:ext cx="5557567"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陆地碳循环模型开放式对比系统框架设计</a:t>
          </a:r>
          <a:endParaRPr lang="zh-CN" altLang="en-US" sz="1800" b="0" kern="1200" dirty="0">
            <a:solidFill>
              <a:schemeClr val="tx1"/>
            </a:solidFill>
          </a:endParaRPr>
        </a:p>
      </dsp:txBody>
      <dsp:txXfrm>
        <a:off x="491705" y="2469874"/>
        <a:ext cx="5557567" cy="705678"/>
      </dsp:txXfrm>
    </dsp:sp>
    <dsp:sp modelId="{B9C54F1B-54EB-4CE9-AAB9-2343265AE270}">
      <dsp:nvSpPr>
        <dsp:cNvPr id="0" name=""/>
        <dsp:cNvSpPr/>
      </dsp:nvSpPr>
      <dsp:spPr>
        <a:xfrm>
          <a:off x="50656" y="2381664"/>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988358" y="-612283"/>
          <a:ext cx="4752958" cy="4752958"/>
        </a:xfrm>
        <a:prstGeom prst="blockArc">
          <a:avLst>
            <a:gd name="adj1" fmla="val 18900000"/>
            <a:gd name="adj2" fmla="val 2700000"/>
            <a:gd name="adj3" fmla="val 454"/>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491705" y="352839"/>
          <a:ext cx="5557567"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陆地碳循环开放式数据资源组件</a:t>
          </a:r>
          <a:endParaRPr lang="zh-CN" altLang="en-US" sz="1800" b="0" kern="1200" dirty="0">
            <a:solidFill>
              <a:schemeClr val="tx1"/>
            </a:solidFill>
          </a:endParaRPr>
        </a:p>
      </dsp:txBody>
      <dsp:txXfrm>
        <a:off x="491705" y="352839"/>
        <a:ext cx="5557567" cy="705678"/>
      </dsp:txXfrm>
    </dsp:sp>
    <dsp:sp modelId="{4F899912-E96C-40B9-9D6A-74DCFD01A28D}">
      <dsp:nvSpPr>
        <dsp:cNvPr id="0" name=""/>
        <dsp:cNvSpPr/>
      </dsp:nvSpPr>
      <dsp:spPr>
        <a:xfrm>
          <a:off x="50656" y="264629"/>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748219" y="1411356"/>
          <a:ext cx="5301053"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陆地碳循环开放式模型资源组件</a:t>
          </a:r>
          <a:endParaRPr lang="zh-CN" altLang="en-US" sz="1800" b="0" kern="1200" dirty="0">
            <a:solidFill>
              <a:schemeClr val="tx1"/>
            </a:solidFill>
          </a:endParaRPr>
        </a:p>
      </dsp:txBody>
      <dsp:txXfrm>
        <a:off x="748219" y="1411356"/>
        <a:ext cx="5301053" cy="705678"/>
      </dsp:txXfrm>
    </dsp:sp>
    <dsp:sp modelId="{B746CE0B-9AE2-4713-A4B8-D18F45C949EE}">
      <dsp:nvSpPr>
        <dsp:cNvPr id="0" name=""/>
        <dsp:cNvSpPr/>
      </dsp:nvSpPr>
      <dsp:spPr>
        <a:xfrm>
          <a:off x="307170" y="1323147"/>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52293B-D6B9-4C06-B861-033731BF60DF}">
      <dsp:nvSpPr>
        <dsp:cNvPr id="0" name=""/>
        <dsp:cNvSpPr/>
      </dsp:nvSpPr>
      <dsp:spPr>
        <a:xfrm>
          <a:off x="491705" y="2469874"/>
          <a:ext cx="5557567" cy="7056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13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陆地碳循环数据和模型服务容器</a:t>
          </a:r>
          <a:endParaRPr lang="zh-CN" altLang="en-US" sz="1800" b="0" kern="1200" dirty="0">
            <a:solidFill>
              <a:schemeClr val="tx1"/>
            </a:solidFill>
          </a:endParaRPr>
        </a:p>
      </dsp:txBody>
      <dsp:txXfrm>
        <a:off x="491705" y="2469874"/>
        <a:ext cx="5557567" cy="705678"/>
      </dsp:txXfrm>
    </dsp:sp>
    <dsp:sp modelId="{B9C54F1B-54EB-4CE9-AAB9-2343265AE270}">
      <dsp:nvSpPr>
        <dsp:cNvPr id="0" name=""/>
        <dsp:cNvSpPr/>
      </dsp:nvSpPr>
      <dsp:spPr>
        <a:xfrm>
          <a:off x="50656" y="2381664"/>
          <a:ext cx="882098" cy="88209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127720" y="-481443"/>
          <a:ext cx="3730583" cy="3730583"/>
        </a:xfrm>
        <a:prstGeom prst="blockArc">
          <a:avLst>
            <a:gd name="adj1" fmla="val 18900000"/>
            <a:gd name="adj2" fmla="val 2700000"/>
            <a:gd name="adj3" fmla="val 579"/>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387637" y="276769"/>
          <a:ext cx="5673649" cy="55353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937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陆地碳循环开放式对比方法组件</a:t>
          </a:r>
          <a:endParaRPr lang="zh-CN" altLang="en-US" sz="1800" b="0" kern="1200" dirty="0">
            <a:solidFill>
              <a:schemeClr val="tx1"/>
            </a:solidFill>
          </a:endParaRPr>
        </a:p>
      </dsp:txBody>
      <dsp:txXfrm>
        <a:off x="387637" y="276769"/>
        <a:ext cx="5673649" cy="553539"/>
      </dsp:txXfrm>
    </dsp:sp>
    <dsp:sp modelId="{4F899912-E96C-40B9-9D6A-74DCFD01A28D}">
      <dsp:nvSpPr>
        <dsp:cNvPr id="0" name=""/>
        <dsp:cNvSpPr/>
      </dsp:nvSpPr>
      <dsp:spPr>
        <a:xfrm>
          <a:off x="41675" y="207577"/>
          <a:ext cx="691924" cy="69192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588849" y="1107078"/>
          <a:ext cx="5472438" cy="55353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937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陆地碳循环模型开放式对比方案详细设计</a:t>
          </a:r>
          <a:endParaRPr lang="zh-CN" altLang="en-US" sz="1800" b="0" kern="1200" dirty="0">
            <a:solidFill>
              <a:schemeClr val="tx1"/>
            </a:solidFill>
          </a:endParaRPr>
        </a:p>
      </dsp:txBody>
      <dsp:txXfrm>
        <a:off x="588849" y="1107078"/>
        <a:ext cx="5472438" cy="553539"/>
      </dsp:txXfrm>
    </dsp:sp>
    <dsp:sp modelId="{B746CE0B-9AE2-4713-A4B8-D18F45C949EE}">
      <dsp:nvSpPr>
        <dsp:cNvPr id="0" name=""/>
        <dsp:cNvSpPr/>
      </dsp:nvSpPr>
      <dsp:spPr>
        <a:xfrm>
          <a:off x="242887" y="1037886"/>
          <a:ext cx="691924" cy="69192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52293B-D6B9-4C06-B861-033731BF60DF}">
      <dsp:nvSpPr>
        <dsp:cNvPr id="0" name=""/>
        <dsp:cNvSpPr/>
      </dsp:nvSpPr>
      <dsp:spPr>
        <a:xfrm>
          <a:off x="387637" y="1937387"/>
          <a:ext cx="5673649" cy="55353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9372"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陆地碳循环模型对比执行引擎</a:t>
          </a:r>
          <a:endParaRPr lang="zh-CN" altLang="en-US" sz="1800" b="0" kern="1200" dirty="0">
            <a:solidFill>
              <a:schemeClr val="tx1"/>
            </a:solidFill>
          </a:endParaRPr>
        </a:p>
      </dsp:txBody>
      <dsp:txXfrm>
        <a:off x="387637" y="1937387"/>
        <a:ext cx="5673649" cy="553539"/>
      </dsp:txXfrm>
    </dsp:sp>
    <dsp:sp modelId="{B9C54F1B-54EB-4CE9-AAB9-2343265AE270}">
      <dsp:nvSpPr>
        <dsp:cNvPr id="0" name=""/>
        <dsp:cNvSpPr/>
      </dsp:nvSpPr>
      <dsp:spPr>
        <a:xfrm>
          <a:off x="41675" y="1868194"/>
          <a:ext cx="691924" cy="69192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B4A3-4C64-454B-99E6-ABCE3D65D9D3}">
      <dsp:nvSpPr>
        <dsp:cNvPr id="0" name=""/>
        <dsp:cNvSpPr/>
      </dsp:nvSpPr>
      <dsp:spPr>
        <a:xfrm>
          <a:off x="-3152520" y="-488335"/>
          <a:ext cx="3784437" cy="3784437"/>
        </a:xfrm>
        <a:prstGeom prst="blockArc">
          <a:avLst>
            <a:gd name="adj1" fmla="val 18900000"/>
            <a:gd name="adj2" fmla="val 2700000"/>
            <a:gd name="adj3" fmla="val 571"/>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976D7-9440-4345-B0CF-A8AB95496C78}">
      <dsp:nvSpPr>
        <dsp:cNvPr id="0" name=""/>
        <dsp:cNvSpPr/>
      </dsp:nvSpPr>
      <dsp:spPr>
        <a:xfrm>
          <a:off x="516137" y="401117"/>
          <a:ext cx="5565051" cy="80212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685" tIns="45720" rIns="45720" bIns="45720" numCol="1" spcCol="1270" anchor="ctr" anchorCtr="0">
          <a:noAutofit/>
        </a:bodyPr>
        <a:lstStyle/>
        <a:p>
          <a:pPr lvl="0" algn="l" defTabSz="800100">
            <a:lnSpc>
              <a:spcPct val="90000"/>
            </a:lnSpc>
            <a:spcBef>
              <a:spcPct val="0"/>
            </a:spcBef>
            <a:spcAft>
              <a:spcPct val="35000"/>
            </a:spcAft>
          </a:pPr>
          <a:r>
            <a:rPr lang="zh-CN" altLang="en-US" sz="1800" b="0" kern="1200" dirty="0" smtClean="0">
              <a:solidFill>
                <a:schemeClr val="tx1"/>
              </a:solidFill>
            </a:rPr>
            <a:t>陆地碳循环模型开放式对比原型系统构建</a:t>
          </a:r>
          <a:endParaRPr lang="zh-CN" altLang="en-US" sz="1800" b="0" kern="1200" dirty="0">
            <a:solidFill>
              <a:schemeClr val="tx1"/>
            </a:solidFill>
          </a:endParaRPr>
        </a:p>
      </dsp:txBody>
      <dsp:txXfrm>
        <a:off x="516137" y="401117"/>
        <a:ext cx="5565051" cy="802122"/>
      </dsp:txXfrm>
    </dsp:sp>
    <dsp:sp modelId="{4F899912-E96C-40B9-9D6A-74DCFD01A28D}">
      <dsp:nvSpPr>
        <dsp:cNvPr id="0" name=""/>
        <dsp:cNvSpPr/>
      </dsp:nvSpPr>
      <dsp:spPr>
        <a:xfrm>
          <a:off x="14810" y="300852"/>
          <a:ext cx="1002653" cy="1002653"/>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A74A7-3958-4030-BB60-E02E0571FDDF}">
      <dsp:nvSpPr>
        <dsp:cNvPr id="0" name=""/>
        <dsp:cNvSpPr/>
      </dsp:nvSpPr>
      <dsp:spPr>
        <a:xfrm>
          <a:off x="516137" y="1604525"/>
          <a:ext cx="5565051" cy="80212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685" tIns="45720" rIns="45720" bIns="45720" numCol="1" spcCol="1270" anchor="ctr" anchorCtr="0">
          <a:noAutofit/>
        </a:bodyPr>
        <a:lstStyle/>
        <a:p>
          <a:pPr lvl="0" algn="l" defTabSz="800100">
            <a:lnSpc>
              <a:spcPct val="90000"/>
            </a:lnSpc>
            <a:spcBef>
              <a:spcPct val="0"/>
            </a:spcBef>
            <a:spcAft>
              <a:spcPct val="35000"/>
            </a:spcAft>
          </a:pPr>
          <a:r>
            <a:rPr lang="en-US" altLang="zh-CN" sz="1800" b="0" kern="1200" dirty="0" smtClean="0">
              <a:solidFill>
                <a:schemeClr val="tx1"/>
              </a:solidFill>
            </a:rPr>
            <a:t>IBIS</a:t>
          </a:r>
          <a:r>
            <a:rPr lang="zh-CN" altLang="en-US" sz="1800" b="0" kern="1200" dirty="0" smtClean="0">
              <a:solidFill>
                <a:schemeClr val="tx1"/>
              </a:solidFill>
            </a:rPr>
            <a:t>、</a:t>
          </a:r>
          <a:r>
            <a:rPr lang="en-US" altLang="zh-CN" sz="1800" b="0" kern="1200" dirty="0" smtClean="0">
              <a:solidFill>
                <a:schemeClr val="tx1"/>
              </a:solidFill>
            </a:rPr>
            <a:t>Biome-BGC</a:t>
          </a:r>
          <a:r>
            <a:rPr lang="zh-CN" altLang="en-US" sz="1800" b="0" kern="1200" dirty="0" smtClean="0">
              <a:solidFill>
                <a:schemeClr val="tx1"/>
              </a:solidFill>
            </a:rPr>
            <a:t>和</a:t>
          </a:r>
          <a:r>
            <a:rPr lang="en-US" altLang="zh-CN" sz="1800" b="0" kern="1200" dirty="0" smtClean="0">
              <a:solidFill>
                <a:schemeClr val="tx1"/>
              </a:solidFill>
            </a:rPr>
            <a:t>LPJ</a:t>
          </a:r>
          <a:r>
            <a:rPr lang="zh-CN" altLang="en-US" sz="1800" b="0" kern="1200" dirty="0" smtClean="0">
              <a:solidFill>
                <a:schemeClr val="tx1"/>
              </a:solidFill>
            </a:rPr>
            <a:t>的对比实验</a:t>
          </a:r>
          <a:endParaRPr lang="zh-CN" altLang="en-US" sz="1800" b="0" kern="1200" dirty="0">
            <a:solidFill>
              <a:schemeClr val="tx1"/>
            </a:solidFill>
          </a:endParaRPr>
        </a:p>
      </dsp:txBody>
      <dsp:txXfrm>
        <a:off x="516137" y="1604525"/>
        <a:ext cx="5565051" cy="802122"/>
      </dsp:txXfrm>
    </dsp:sp>
    <dsp:sp modelId="{B746CE0B-9AE2-4713-A4B8-D18F45C949EE}">
      <dsp:nvSpPr>
        <dsp:cNvPr id="0" name=""/>
        <dsp:cNvSpPr/>
      </dsp:nvSpPr>
      <dsp:spPr>
        <a:xfrm>
          <a:off x="14810" y="1504260"/>
          <a:ext cx="1002653" cy="1002653"/>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B7A4FA-556B-44F3-B3B5-17A621519730}" type="datetimeFigureOut">
              <a:rPr lang="zh-CN" altLang="en-US" smtClean="0"/>
              <a:t>2019/5/20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D2825C-F076-4B04-8DAD-8F7DDF8C492E}" type="slidenum">
              <a:rPr lang="zh-CN" altLang="en-US" smtClean="0"/>
              <a:t>‹#›</a:t>
            </a:fld>
            <a:endParaRPr lang="zh-CN" altLang="en-US"/>
          </a:p>
        </p:txBody>
      </p:sp>
    </p:spTree>
    <p:extLst>
      <p:ext uri="{BB962C8B-B14F-4D97-AF65-F5344CB8AC3E}">
        <p14:creationId xmlns:p14="http://schemas.microsoft.com/office/powerpoint/2010/main" val="400020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aseline="0" dirty="0" smtClean="0"/>
              <a:t>各位老师同学大家早上好，我叫</a:t>
            </a:r>
            <a:r>
              <a:rPr lang="zh-CN" altLang="en-US" baseline="0" dirty="0" smtClean="0"/>
              <a:t>沈超然，</a:t>
            </a:r>
            <a:r>
              <a:rPr lang="zh-CN" altLang="en-US" baseline="0" dirty="0" smtClean="0"/>
              <a:t>我的论文题目是</a:t>
            </a:r>
            <a:r>
              <a:rPr lang="zh-CN" altLang="en-US" sz="1200" kern="1200" baseline="0" dirty="0" smtClean="0">
                <a:solidFill>
                  <a:schemeClr val="tx1"/>
                </a:solidFill>
                <a:latin typeface="+mn-lt"/>
                <a:ea typeface="+mn-ea"/>
                <a:cs typeface="+mn-cs"/>
              </a:rPr>
              <a:t>陆地碳循环模型的开放式对比系统构建方法</a:t>
            </a:r>
            <a:r>
              <a:rPr lang="zh-CN" altLang="en-US" sz="1200" kern="1200" baseline="0" dirty="0" smtClean="0">
                <a:solidFill>
                  <a:schemeClr val="tx1"/>
                </a:solidFill>
                <a:latin typeface="+mn-lt"/>
                <a:ea typeface="+mn-ea"/>
                <a:cs typeface="+mn-cs"/>
              </a:rPr>
              <a:t>研究，</a:t>
            </a:r>
            <a:r>
              <a:rPr lang="zh-CN" altLang="en-US" baseline="0" dirty="0" smtClean="0"/>
              <a:t>指导老师是陈旻教授</a:t>
            </a:r>
            <a:endParaRPr lang="zh-CN" altLang="en-US" sz="1200"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45C7AD7-87AD-4420-986E-A18B90466BB0}"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1897297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纵观陆地碳循环模型的起源、发展和应用，陆地碳循环模型在机理上越来越复杂，数量少越来越多样。</a:t>
            </a:r>
            <a:endParaRPr lang="en-US" altLang="zh-CN" dirty="0" smtClean="0"/>
          </a:p>
          <a:p>
            <a:r>
              <a:rPr lang="zh-CN" altLang="en-US" dirty="0" smtClean="0"/>
              <a:t>陆地碳循环模型的对比方案逐渐区域成熟，但仍面临着一些亟待解决的问题：</a:t>
            </a:r>
            <a:endParaRPr lang="en-US" altLang="zh-CN" dirty="0" smtClean="0"/>
          </a:p>
          <a:p>
            <a:r>
              <a:rPr lang="zh-CN" altLang="en-US" dirty="0" smtClean="0"/>
              <a:t>在模型对比流程上。。。</a:t>
            </a:r>
            <a:endParaRPr lang="en-US" altLang="zh-CN" dirty="0" smtClean="0"/>
          </a:p>
          <a:p>
            <a:r>
              <a:rPr lang="zh-CN" altLang="en-US" dirty="0" smtClean="0"/>
              <a:t>在模型对比结果上。。。</a:t>
            </a:r>
            <a:endParaRPr lang="en-US" altLang="zh-CN" dirty="0" smtClean="0"/>
          </a:p>
          <a:p>
            <a:r>
              <a:rPr lang="zh-CN" altLang="en-US" dirty="0" smtClean="0"/>
              <a:t>在模型对比方案上。。。</a:t>
            </a:r>
            <a:endParaRPr lang="en-US" altLang="zh-CN" dirty="0" smtClean="0"/>
          </a:p>
          <a:p>
            <a:r>
              <a:rPr lang="zh-CN" altLang="en-US" dirty="0" smtClean="0"/>
              <a:t>因此，本文基于</a:t>
            </a:r>
            <a:r>
              <a:rPr lang="en-US" altLang="zh-CN" dirty="0" smtClean="0"/>
              <a:t>Web Service</a:t>
            </a:r>
            <a:r>
              <a:rPr lang="zh-CN" altLang="en-US" dirty="0" smtClean="0"/>
              <a:t>来构建一个开放式</a:t>
            </a:r>
            <a:r>
              <a:rPr lang="zh-CN" altLang="en-US" dirty="0" smtClean="0"/>
              <a:t>的对比系统，试图来解决这些问题</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10</a:t>
            </a:fld>
            <a:endParaRPr lang="zh-CN" altLang="en-US"/>
          </a:p>
        </p:txBody>
      </p:sp>
    </p:spTree>
    <p:extLst>
      <p:ext uri="{BB962C8B-B14F-4D97-AF65-F5344CB8AC3E}">
        <p14:creationId xmlns:p14="http://schemas.microsoft.com/office/powerpoint/2010/main" val="3408937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第三点、研究目标</a:t>
            </a:r>
            <a:r>
              <a:rPr lang="zh-CN" altLang="en-US" dirty="0" smtClean="0"/>
              <a:t>和技术路线</a:t>
            </a:r>
            <a:endParaRPr lang="en-US" altLang="zh-CN" dirty="0" smtClean="0"/>
          </a:p>
          <a:p>
            <a:endParaRPr lang="en-US" altLang="zh-CN" dirty="0" smtClean="0"/>
          </a:p>
          <a:p>
            <a:r>
              <a:rPr lang="en-US" altLang="zh-CN" dirty="0" smtClean="0"/>
              <a:t>4:00</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11</a:t>
            </a:fld>
            <a:endParaRPr lang="zh-CN" altLang="en-US"/>
          </a:p>
        </p:txBody>
      </p:sp>
    </p:spTree>
    <p:extLst>
      <p:ext uri="{BB962C8B-B14F-4D97-AF65-F5344CB8AC3E}">
        <p14:creationId xmlns:p14="http://schemas.microsoft.com/office/powerpoint/2010/main" val="659492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dirty="0" smtClean="0"/>
              <a:t>本文的研究目标是</a:t>
            </a:r>
            <a:endParaRPr lang="en-US" altLang="zh-CN" dirty="0" smtClean="0"/>
          </a:p>
          <a:p>
            <a:pPr lvl="0"/>
            <a:r>
              <a:rPr lang="zh-CN" altLang="en-US" sz="1200" dirty="0" smtClean="0">
                <a:latin typeface="宋体" panose="02010600030101010101" pitchFamily="2" charset="-122"/>
                <a:ea typeface="+mn-ea"/>
              </a:rPr>
              <a:t>构建一个兼具灵活性、稳定性和可扩展性的陆地碳循环模型开放式对比系统架构。</a:t>
            </a:r>
            <a:endParaRPr lang="zh-CN" altLang="zh-CN" sz="1200" dirty="0" smtClean="0">
              <a:latin typeface="宋体" panose="02010600030101010101" pitchFamily="2" charset="-122"/>
              <a:ea typeface="+mn-ea"/>
            </a:endParaRPr>
          </a:p>
          <a:p>
            <a:pPr lvl="0"/>
            <a:r>
              <a:rPr lang="zh-CN" altLang="en-US" sz="1200" dirty="0" smtClean="0">
                <a:latin typeface="宋体" panose="02010600030101010101" pitchFamily="2" charset="-122"/>
                <a:ea typeface="+mn-ea"/>
              </a:rPr>
              <a:t>设计陆地碳循环模型、数据和对比方法的服务组件封装方法。</a:t>
            </a:r>
            <a:endParaRPr lang="en-US" altLang="zh-CN" sz="1200" dirty="0" smtClean="0">
              <a:latin typeface="宋体" panose="02010600030101010101" pitchFamily="2" charset="-122"/>
              <a:ea typeface="+mn-ea"/>
            </a:endParaRPr>
          </a:p>
          <a:p>
            <a:pPr lvl="0"/>
            <a:r>
              <a:rPr lang="zh-CN" altLang="en-US" sz="1200" dirty="0" smtClean="0">
                <a:latin typeface="宋体" panose="02010600030101010101" pitchFamily="2" charset="-122"/>
                <a:ea typeface="+mn-ea"/>
              </a:rPr>
              <a:t>设计陆地碳循环模型对比执行引擎。</a:t>
            </a:r>
            <a:endParaRPr lang="zh-CN" altLang="zh-CN" sz="1200" dirty="0" smtClean="0">
              <a:latin typeface="宋体" panose="02010600030101010101" pitchFamily="2" charset="-122"/>
              <a:ea typeface="+mn-ea"/>
            </a:endParaRPr>
          </a:p>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12</a:t>
            </a:fld>
            <a:endParaRPr lang="zh-CN" altLang="en-US"/>
          </a:p>
        </p:txBody>
      </p:sp>
    </p:spTree>
    <p:extLst>
      <p:ext uri="{BB962C8B-B14F-4D97-AF65-F5344CB8AC3E}">
        <p14:creationId xmlns:p14="http://schemas.microsoft.com/office/powerpoint/2010/main" val="852598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下图是本文的技术路线图，首先是问题分析和资料整理，本文对陆地碳循环模型和数据的异构性特征进行分析，搜集开源的模型和数据资源。</a:t>
            </a:r>
            <a:endParaRPr lang="en-US" altLang="zh-CN" dirty="0" smtClean="0"/>
          </a:p>
          <a:p>
            <a:r>
              <a:rPr lang="zh-CN" altLang="en-US" dirty="0" smtClean="0"/>
              <a:t>接着是开放式对比系统运行环境的搭建，包括服务容器的设计和实现，以及基于三种服务容器在局域网下搭建分布式运行环境。</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13</a:t>
            </a:fld>
            <a:endParaRPr lang="zh-CN" altLang="en-US"/>
          </a:p>
        </p:txBody>
      </p:sp>
    </p:spTree>
    <p:extLst>
      <p:ext uri="{BB962C8B-B14F-4D97-AF65-F5344CB8AC3E}">
        <p14:creationId xmlns:p14="http://schemas.microsoft.com/office/powerpoint/2010/main" val="869996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第三步是陆地碳循环服务资源的封装和发布，包括模型服务、数据服务和对比方法服务三种，本文将服务发布流程概括为：“异构性分析、结构化描述、标准化封装、资源部署、服务发布”</a:t>
            </a:r>
            <a:r>
              <a:rPr lang="en-US" altLang="zh-CN" dirty="0" smtClean="0"/>
              <a:t>5</a:t>
            </a:r>
            <a:r>
              <a:rPr lang="zh-CN" altLang="en-US" dirty="0" smtClean="0"/>
              <a:t>步</a:t>
            </a:r>
            <a:endParaRPr lang="en-US" altLang="zh-CN" dirty="0" smtClean="0"/>
          </a:p>
          <a:p>
            <a:r>
              <a:rPr lang="zh-CN" altLang="en-US" dirty="0" smtClean="0"/>
              <a:t>第四步是对比引擎的实现，本文基于对比科学工作</a:t>
            </a:r>
            <a:r>
              <a:rPr lang="zh-CN" altLang="en-US" dirty="0" smtClean="0"/>
              <a:t>流来实现三种服务的集成调度。</a:t>
            </a:r>
            <a:endParaRPr lang="en-US" altLang="zh-CN" dirty="0" smtClean="0"/>
          </a:p>
          <a:p>
            <a:r>
              <a:rPr lang="zh-CN" altLang="en-US" dirty="0" smtClean="0"/>
              <a:t>第五步是实验验证，本文以</a:t>
            </a:r>
            <a:r>
              <a:rPr lang="en-US" altLang="zh-CN" dirty="0" smtClean="0"/>
              <a:t>IBIS</a:t>
            </a:r>
            <a:r>
              <a:rPr lang="zh-CN" altLang="en-US" dirty="0" smtClean="0"/>
              <a:t>、</a:t>
            </a:r>
            <a:r>
              <a:rPr lang="en-US" altLang="zh-CN" dirty="0" smtClean="0"/>
              <a:t>Biome-BGC</a:t>
            </a:r>
            <a:r>
              <a:rPr lang="zh-CN" altLang="en-US" dirty="0" smtClean="0"/>
              <a:t>和</a:t>
            </a:r>
            <a:r>
              <a:rPr lang="en-US" altLang="zh-CN" dirty="0" smtClean="0"/>
              <a:t>LPJ</a:t>
            </a:r>
            <a:r>
              <a:rPr lang="zh-CN" altLang="en-US" dirty="0" smtClean="0"/>
              <a:t>三个模型为例，分别在站点尺度和全球尺度下对比了其模拟</a:t>
            </a:r>
            <a:r>
              <a:rPr lang="zh-CN" altLang="en-US" dirty="0" smtClean="0"/>
              <a:t>结果，从而验证对比系统的可用性</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14</a:t>
            </a:fld>
            <a:endParaRPr lang="zh-CN" altLang="en-US"/>
          </a:p>
        </p:txBody>
      </p:sp>
    </p:spTree>
    <p:extLst>
      <p:ext uri="{BB962C8B-B14F-4D97-AF65-F5344CB8AC3E}">
        <p14:creationId xmlns:p14="http://schemas.microsoft.com/office/powerpoint/2010/main" val="2621627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第四点、研究内容和成果，包括有以下四</a:t>
            </a:r>
            <a:r>
              <a:rPr lang="zh-CN" altLang="en-US" dirty="0" smtClean="0"/>
              <a:t>部分</a:t>
            </a:r>
            <a:endParaRPr lang="en-US" altLang="zh-CN" dirty="0" smtClean="0"/>
          </a:p>
          <a:p>
            <a:endParaRPr lang="en-US" altLang="zh-CN" dirty="0" smtClean="0"/>
          </a:p>
          <a:p>
            <a:r>
              <a:rPr lang="en-US" altLang="zh-CN" dirty="0" smtClean="0"/>
              <a:t>5:30</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15</a:t>
            </a:fld>
            <a:endParaRPr lang="zh-CN" altLang="en-US"/>
          </a:p>
        </p:txBody>
      </p:sp>
    </p:spTree>
    <p:extLst>
      <p:ext uri="{BB962C8B-B14F-4D97-AF65-F5344CB8AC3E}">
        <p14:creationId xmlns:p14="http://schemas.microsoft.com/office/powerpoint/2010/main" val="920669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16</a:t>
            </a:fld>
            <a:endParaRPr lang="zh-CN" altLang="en-US"/>
          </a:p>
        </p:txBody>
      </p:sp>
    </p:spTree>
    <p:extLst>
      <p:ext uri="{BB962C8B-B14F-4D97-AF65-F5344CB8AC3E}">
        <p14:creationId xmlns:p14="http://schemas.microsoft.com/office/powerpoint/2010/main" val="1433858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首先是研究内容第一点：</a:t>
            </a:r>
            <a:r>
              <a:rPr lang="zh-CN" altLang="en-US" sz="1200" dirty="0" smtClean="0"/>
              <a:t>陆地碳循环模型开放式对比系统框架</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17</a:t>
            </a:fld>
            <a:endParaRPr lang="zh-CN" altLang="en-US"/>
          </a:p>
        </p:txBody>
      </p:sp>
    </p:spTree>
    <p:extLst>
      <p:ext uri="{BB962C8B-B14F-4D97-AF65-F5344CB8AC3E}">
        <p14:creationId xmlns:p14="http://schemas.microsoft.com/office/powerpoint/2010/main" val="328248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本文选取的典型陆地碳循环模型有</a:t>
            </a:r>
            <a:r>
              <a:rPr lang="en-US" altLang="zh-CN" dirty="0" smtClean="0"/>
              <a:t>IBIS</a:t>
            </a:r>
            <a:r>
              <a:rPr lang="zh-CN" altLang="en-US" dirty="0" smtClean="0"/>
              <a:t>、</a:t>
            </a:r>
            <a:r>
              <a:rPr lang="en-US" altLang="zh-CN" dirty="0" smtClean="0"/>
              <a:t>Biome-BGC</a:t>
            </a:r>
            <a:r>
              <a:rPr lang="zh-CN" altLang="en-US" dirty="0" smtClean="0"/>
              <a:t>和</a:t>
            </a:r>
            <a:r>
              <a:rPr lang="en-US" altLang="zh-CN" dirty="0" smtClean="0"/>
              <a:t>LPJ</a:t>
            </a:r>
            <a:r>
              <a:rPr lang="zh-CN" altLang="en-US" dirty="0" smtClean="0"/>
              <a:t>，这三个模型都是开源的生态过程模型，本文</a:t>
            </a:r>
            <a:r>
              <a:rPr lang="zh-CN" altLang="en-US" dirty="0" smtClean="0"/>
              <a:t>对这三</a:t>
            </a:r>
            <a:r>
              <a:rPr lang="zh-CN" altLang="en-US" dirty="0" smtClean="0"/>
              <a:t>个模型进行了详细分析，其基本信息、植被功能类型以及输入输出数据如下表所示。</a:t>
            </a:r>
            <a:endParaRPr lang="en-US" altLang="zh-CN" dirty="0" smtClean="0"/>
          </a:p>
          <a:p>
            <a:r>
              <a:rPr lang="zh-CN" altLang="en-US" dirty="0" smtClean="0"/>
              <a:t>这三个模型都属于生态过程模型，都输出了</a:t>
            </a:r>
            <a:r>
              <a:rPr lang="en-US" altLang="zh-CN" dirty="0" smtClean="0"/>
              <a:t>GPP</a:t>
            </a:r>
            <a:r>
              <a:rPr lang="zh-CN" altLang="en-US" dirty="0" smtClean="0"/>
              <a:t>、</a:t>
            </a:r>
            <a:r>
              <a:rPr lang="en-US" altLang="zh-CN" dirty="0" smtClean="0"/>
              <a:t>NPP</a:t>
            </a:r>
            <a:r>
              <a:rPr lang="zh-CN" altLang="en-US" dirty="0" smtClean="0"/>
              <a:t>、</a:t>
            </a:r>
            <a:r>
              <a:rPr lang="en-US" altLang="zh-CN" dirty="0" smtClean="0"/>
              <a:t>NEP</a:t>
            </a:r>
            <a:r>
              <a:rPr lang="zh-CN" altLang="en-US" dirty="0" smtClean="0"/>
              <a:t>等地球生物化学通量，在这三个模型以及其他陆地碳循环模型之间开展模型对比，是</a:t>
            </a:r>
            <a:r>
              <a:rPr lang="zh-CN" altLang="en-US" dirty="0" smtClean="0"/>
              <a:t>评估其模拟能力</a:t>
            </a:r>
            <a:r>
              <a:rPr lang="zh-CN" altLang="en-US" dirty="0" smtClean="0"/>
              <a:t>，进而改进模型的重要手段</a:t>
            </a:r>
            <a:r>
              <a:rPr lang="zh-CN" altLang="en-US" dirty="0" smtClean="0"/>
              <a:t>。</a:t>
            </a:r>
            <a:endParaRPr lang="en-US" altLang="zh-CN" dirty="0" smtClean="0"/>
          </a:p>
          <a:p>
            <a:endParaRPr lang="en-US" altLang="zh-CN" dirty="0" smtClean="0"/>
          </a:p>
          <a:p>
            <a:r>
              <a:rPr lang="zh-CN" altLang="en-US" dirty="0" smtClean="0"/>
              <a:t>时间：</a:t>
            </a:r>
            <a:r>
              <a:rPr lang="en-US" altLang="zh-CN" dirty="0" smtClean="0"/>
              <a:t>LPJ 3s/0.53</a:t>
            </a:r>
            <a:r>
              <a:rPr lang="zh-CN" altLang="en-US" dirty="0" smtClean="0"/>
              <a:t>小时，</a:t>
            </a:r>
            <a:r>
              <a:rPr lang="en-US" altLang="zh-CN" dirty="0" smtClean="0"/>
              <a:t>Biome-BGC 10s/1.76</a:t>
            </a:r>
            <a:r>
              <a:rPr lang="zh-CN" altLang="en-US" dirty="0" smtClean="0"/>
              <a:t>小时，</a:t>
            </a:r>
            <a:r>
              <a:rPr lang="en-US" altLang="zh-CN" dirty="0" smtClean="0"/>
              <a:t>IBIS 100s/18</a:t>
            </a:r>
            <a:r>
              <a:rPr lang="zh-CN" altLang="en-US" dirty="0" smtClean="0"/>
              <a:t>小时</a:t>
            </a:r>
            <a:endParaRPr lang="en-US" altLang="zh-CN" dirty="0" smtClean="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18</a:t>
            </a:fld>
            <a:endParaRPr lang="zh-CN" altLang="en-US"/>
          </a:p>
        </p:txBody>
      </p:sp>
    </p:spTree>
    <p:extLst>
      <p:ext uri="{BB962C8B-B14F-4D97-AF65-F5344CB8AC3E}">
        <p14:creationId xmlns:p14="http://schemas.microsoft.com/office/powerpoint/2010/main" val="2583385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通过对研究现状的分析总结，陆地碳循环模型对比方案有两点关键需求，</a:t>
            </a:r>
            <a:endParaRPr lang="en-US" altLang="zh-CN" dirty="0" smtClean="0"/>
          </a:p>
          <a:p>
            <a:r>
              <a:rPr lang="zh-CN" altLang="en-US" dirty="0" smtClean="0"/>
              <a:t>第一要保证对比方案的公平公开，包括。。。</a:t>
            </a:r>
            <a:endParaRPr lang="en-US" altLang="zh-CN" dirty="0" smtClean="0"/>
          </a:p>
          <a:p>
            <a:r>
              <a:rPr lang="zh-CN" altLang="en-US" dirty="0" smtClean="0"/>
              <a:t>第二要保证对比方案的可重用，包括。。。</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19</a:t>
            </a:fld>
            <a:endParaRPr lang="zh-CN" altLang="en-US"/>
          </a:p>
        </p:txBody>
      </p:sp>
    </p:spTree>
    <p:extLst>
      <p:ext uri="{BB962C8B-B14F-4D97-AF65-F5344CB8AC3E}">
        <p14:creationId xmlns:p14="http://schemas.microsoft.com/office/powerpoint/2010/main" val="2119278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下面我将</a:t>
            </a:r>
            <a:r>
              <a:rPr lang="zh-CN" altLang="en-US" dirty="0" smtClean="0"/>
              <a:t>从以下</a:t>
            </a:r>
            <a:r>
              <a:rPr lang="en-US" altLang="zh-CN" dirty="0" smtClean="0"/>
              <a:t>5</a:t>
            </a:r>
            <a:r>
              <a:rPr lang="zh-CN" altLang="en-US" dirty="0" smtClean="0"/>
              <a:t>部分介绍本文的研究</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a:t>
            </a:fld>
            <a:endParaRPr lang="zh-CN" altLang="en-US"/>
          </a:p>
        </p:txBody>
      </p:sp>
    </p:spTree>
    <p:extLst>
      <p:ext uri="{BB962C8B-B14F-4D97-AF65-F5344CB8AC3E}">
        <p14:creationId xmlns:p14="http://schemas.microsoft.com/office/powerpoint/2010/main" val="132006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dirty="0" smtClean="0"/>
              <a:t>因此，本文将对比方案分为三层</a:t>
            </a:r>
            <a:r>
              <a:rPr lang="zh-CN" altLang="en-US" dirty="0" smtClean="0"/>
              <a:t>设计：</a:t>
            </a:r>
            <a:endParaRPr lang="en-US" altLang="zh-CN" dirty="0" smtClean="0"/>
          </a:p>
          <a:p>
            <a:pPr lvl="0"/>
            <a:r>
              <a:rPr lang="zh-CN" altLang="en-US" sz="1600" dirty="0" smtClean="0">
                <a:latin typeface="宋体" panose="02010600030101010101" pitchFamily="2" charset="-122"/>
                <a:ea typeface="+mn-ea"/>
              </a:rPr>
              <a:t>对比</a:t>
            </a:r>
            <a:r>
              <a:rPr lang="zh-CN" altLang="en-US" sz="1600" dirty="0" smtClean="0">
                <a:latin typeface="宋体" panose="02010600030101010101" pitchFamily="2" charset="-122"/>
                <a:ea typeface="+mn-ea"/>
              </a:rPr>
              <a:t>主题层：描述研究的问题、情景和对比的碳循环通量要素。对应着</a:t>
            </a:r>
            <a:r>
              <a:rPr lang="zh-CN" altLang="en-US" sz="1600" dirty="0" smtClean="0">
                <a:solidFill>
                  <a:srgbClr val="FF0000"/>
                </a:solidFill>
                <a:latin typeface="宋体" panose="02010600030101010101" pitchFamily="2" charset="-122"/>
                <a:ea typeface="+mn-ea"/>
              </a:rPr>
              <a:t>研究情景的多样性</a:t>
            </a:r>
            <a:r>
              <a:rPr lang="zh-CN" altLang="en-US" sz="1600" dirty="0" smtClean="0">
                <a:latin typeface="宋体" panose="02010600030101010101" pitchFamily="2" charset="-122"/>
                <a:ea typeface="+mn-ea"/>
              </a:rPr>
              <a:t>。</a:t>
            </a:r>
            <a:endParaRPr lang="en-US" altLang="zh-CN" sz="1600" dirty="0" smtClean="0">
              <a:latin typeface="宋体" panose="02010600030101010101" pitchFamily="2" charset="-122"/>
              <a:ea typeface="+mn-ea"/>
            </a:endParaRPr>
          </a:p>
          <a:p>
            <a:pPr lvl="0"/>
            <a:r>
              <a:rPr lang="zh-CN" altLang="en-US" sz="1600" dirty="0" smtClean="0">
                <a:latin typeface="宋体" panose="02010600030101010101" pitchFamily="2" charset="-122"/>
                <a:ea typeface="+mn-ea"/>
              </a:rPr>
              <a:t>对比工程层：确定参与对比的模型，</a:t>
            </a:r>
            <a:r>
              <a:rPr lang="zh-CN" altLang="en-US" sz="1600" dirty="0" smtClean="0">
                <a:latin typeface="宋体" panose="02010600030101010101" pitchFamily="2" charset="-122"/>
                <a:ea typeface="+mn-ea"/>
              </a:rPr>
              <a:t>以及采用</a:t>
            </a:r>
            <a:r>
              <a:rPr lang="zh-CN" altLang="en-US" sz="1600" dirty="0" smtClean="0">
                <a:latin typeface="宋体" panose="02010600030101010101" pitchFamily="2" charset="-122"/>
                <a:ea typeface="+mn-ea"/>
              </a:rPr>
              <a:t>的对比方法</a:t>
            </a:r>
            <a:r>
              <a:rPr lang="zh-CN" altLang="en-US" sz="1600" dirty="0" smtClean="0">
                <a:latin typeface="宋体" panose="02010600030101010101" pitchFamily="2" charset="-122"/>
                <a:ea typeface="+mn-ea"/>
              </a:rPr>
              <a:t>。该层</a:t>
            </a:r>
            <a:r>
              <a:rPr lang="zh-CN" altLang="en-US" sz="1600" dirty="0" smtClean="0">
                <a:latin typeface="宋体" panose="02010600030101010101" pitchFamily="2" charset="-122"/>
                <a:ea typeface="+mn-ea"/>
              </a:rPr>
              <a:t>解决了</a:t>
            </a:r>
            <a:r>
              <a:rPr lang="zh-CN" altLang="en-US" sz="1600" dirty="0" smtClean="0">
                <a:solidFill>
                  <a:srgbClr val="FF0000"/>
                </a:solidFill>
                <a:latin typeface="宋体" panose="02010600030101010101" pitchFamily="2" charset="-122"/>
                <a:ea typeface="+mn-ea"/>
              </a:rPr>
              <a:t>模型的增量扩展</a:t>
            </a:r>
            <a:r>
              <a:rPr lang="zh-CN" altLang="en-US" sz="1600" dirty="0" smtClean="0">
                <a:latin typeface="宋体" panose="02010600030101010101" pitchFamily="2" charset="-122"/>
                <a:ea typeface="+mn-ea"/>
              </a:rPr>
              <a:t>问题。</a:t>
            </a:r>
            <a:endParaRPr lang="en-US" altLang="zh-CN" sz="1600" dirty="0" smtClean="0">
              <a:latin typeface="宋体" panose="02010600030101010101" pitchFamily="2" charset="-122"/>
              <a:ea typeface="+mn-ea"/>
            </a:endParaRPr>
          </a:p>
          <a:p>
            <a:pPr lvl="0"/>
            <a:r>
              <a:rPr lang="zh-CN" altLang="en-US" sz="1600" dirty="0" smtClean="0">
                <a:latin typeface="宋体" panose="02010600030101010101" pitchFamily="2" charset="-122"/>
                <a:ea typeface="+mn-ea"/>
              </a:rPr>
              <a:t>对比任务层：</a:t>
            </a:r>
            <a:r>
              <a:rPr lang="zh-CN" altLang="en-US" sz="1600" dirty="0" smtClean="0">
                <a:latin typeface="宋体" panose="02010600030101010101" pitchFamily="2" charset="-122"/>
                <a:ea typeface="+mn-ea"/>
              </a:rPr>
              <a:t>配置特定研究站点下的</a:t>
            </a:r>
            <a:r>
              <a:rPr lang="zh-CN" altLang="en-US" sz="1600" dirty="0" smtClean="0">
                <a:latin typeface="宋体" panose="02010600030101010101" pitchFamily="2" charset="-122"/>
                <a:ea typeface="+mn-ea"/>
              </a:rPr>
              <a:t>驱动数据</a:t>
            </a:r>
            <a:r>
              <a:rPr lang="zh-CN" altLang="en-US" sz="1600" dirty="0" smtClean="0">
                <a:latin typeface="宋体" panose="02010600030101010101" pitchFamily="2" charset="-122"/>
                <a:ea typeface="+mn-ea"/>
              </a:rPr>
              <a:t>，该层</a:t>
            </a:r>
            <a:r>
              <a:rPr lang="zh-CN" altLang="en-US" sz="1600" dirty="0" smtClean="0">
                <a:latin typeface="宋体" panose="02010600030101010101" pitchFamily="2" charset="-122"/>
                <a:ea typeface="+mn-ea"/>
              </a:rPr>
              <a:t>解决了对比方案</a:t>
            </a:r>
            <a:r>
              <a:rPr lang="zh-CN" altLang="en-US" sz="1600" dirty="0" smtClean="0">
                <a:solidFill>
                  <a:srgbClr val="FF0000"/>
                </a:solidFill>
                <a:latin typeface="宋体" panose="02010600030101010101" pitchFamily="2" charset="-122"/>
                <a:ea typeface="+mn-ea"/>
              </a:rPr>
              <a:t>在不同时空范围和尺度上的</a:t>
            </a:r>
            <a:r>
              <a:rPr lang="zh-CN" altLang="en-US" sz="1600" dirty="0" smtClean="0">
                <a:solidFill>
                  <a:srgbClr val="FF0000"/>
                </a:solidFill>
                <a:latin typeface="宋体" panose="02010600030101010101" pitchFamily="2" charset="-122"/>
                <a:ea typeface="+mn-ea"/>
              </a:rPr>
              <a:t>重用需求</a:t>
            </a:r>
            <a:r>
              <a:rPr lang="zh-CN" altLang="en-US" sz="1600" dirty="0" smtClean="0">
                <a:latin typeface="宋体" panose="02010600030101010101" pitchFamily="2" charset="-122"/>
                <a:ea typeface="+mn-ea"/>
              </a:rPr>
              <a:t>。</a:t>
            </a:r>
            <a:endParaRPr lang="en-US" altLang="zh-CN" sz="1600" dirty="0" smtClean="0">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7DD2825C-F076-4B04-8DAD-8F7DDF8C492E}" type="slidenum">
              <a:rPr lang="zh-CN" altLang="en-US" smtClean="0"/>
              <a:t>20</a:t>
            </a:fld>
            <a:endParaRPr lang="zh-CN" altLang="en-US"/>
          </a:p>
        </p:txBody>
      </p:sp>
    </p:spTree>
    <p:extLst>
      <p:ext uri="{BB962C8B-B14F-4D97-AF65-F5344CB8AC3E}">
        <p14:creationId xmlns:p14="http://schemas.microsoft.com/office/powerpoint/2010/main" val="416638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dirty="0" smtClean="0"/>
              <a:t>基于这个三层对比方案模型，本文将对比系统的架构设计为以下四层：</a:t>
            </a:r>
            <a:endParaRPr lang="en-US" altLang="zh-CN" sz="1000" dirty="0" smtClean="0"/>
          </a:p>
          <a:p>
            <a:r>
              <a:rPr lang="zh-CN" altLang="en-US" dirty="0" smtClean="0"/>
              <a:t>基础支撑层，描述对比方案和对比系统的分布式网络架构</a:t>
            </a:r>
            <a:endParaRPr lang="en-US" altLang="zh-CN" dirty="0" smtClean="0"/>
          </a:p>
          <a:p>
            <a:r>
              <a:rPr lang="zh-CN" altLang="en-US" dirty="0" smtClean="0"/>
              <a:t>资源组件层，发布陆地碳循环数据和模型资源组件，并通过数据管理容器和模型计算容器实现对数据服务和模型服务的管理</a:t>
            </a:r>
            <a:endParaRPr lang="en-US" altLang="zh-CN" dirty="0" smtClean="0"/>
          </a:p>
          <a:p>
            <a:r>
              <a:rPr lang="zh-CN" altLang="en-US" dirty="0" smtClean="0"/>
              <a:t>对比引擎层，以对比方法组件实现模拟结果的对比，通过对比方案的</a:t>
            </a:r>
            <a:r>
              <a:rPr lang="zh-CN" altLang="en-US" dirty="0" smtClean="0"/>
              <a:t>详细设计确保开放式</a:t>
            </a:r>
            <a:r>
              <a:rPr lang="zh-CN" altLang="en-US" dirty="0" smtClean="0"/>
              <a:t>对比的可重用性、通过对比科学工作流实现三种服务的集成调度，最后通过模型对比容器对外暴露应用程序接口，提供对比方案的构建、配置、执行和存储功能。</a:t>
            </a:r>
            <a:endParaRPr lang="en-US" altLang="zh-CN" dirty="0" smtClean="0"/>
          </a:p>
          <a:p>
            <a:r>
              <a:rPr lang="zh-CN" altLang="en-US" dirty="0" smtClean="0"/>
              <a:t>第四层是上层应用层</a:t>
            </a:r>
            <a:r>
              <a:rPr lang="zh-CN" altLang="en-US" dirty="0" smtClean="0"/>
              <a:t>，通过</a:t>
            </a:r>
            <a:r>
              <a:rPr lang="zh-CN" altLang="en-US" dirty="0" smtClean="0"/>
              <a:t>门户网站提供模型调用、</a:t>
            </a:r>
            <a:r>
              <a:rPr lang="zh-CN" altLang="en-US" dirty="0" smtClean="0"/>
              <a:t>数据预览、</a:t>
            </a:r>
            <a:r>
              <a:rPr lang="zh-CN" altLang="en-US" dirty="0" smtClean="0"/>
              <a:t>模型对比以及结果查询功能。</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21</a:t>
            </a:fld>
            <a:endParaRPr lang="zh-CN" altLang="en-US"/>
          </a:p>
        </p:txBody>
      </p:sp>
    </p:spTree>
    <p:extLst>
      <p:ext uri="{BB962C8B-B14F-4D97-AF65-F5344CB8AC3E}">
        <p14:creationId xmlns:p14="http://schemas.microsoft.com/office/powerpoint/2010/main" val="4135706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研究内容的第二点：</a:t>
            </a:r>
            <a:r>
              <a:rPr lang="zh-CN" altLang="en-US" sz="1200" dirty="0" smtClean="0"/>
              <a:t>陆地碳循环开放式数据和模型</a:t>
            </a:r>
            <a:r>
              <a:rPr lang="zh-CN" altLang="en-US" sz="1200" dirty="0" smtClean="0"/>
              <a:t>组件</a:t>
            </a:r>
            <a:endParaRPr lang="en-US" altLang="zh-CN" sz="1200" dirty="0" smtClean="0"/>
          </a:p>
          <a:p>
            <a:endParaRPr lang="en-US" altLang="zh-CN" sz="1200" dirty="0" smtClean="0"/>
          </a:p>
          <a:p>
            <a:r>
              <a:rPr lang="en-US" altLang="zh-CN" sz="1200" dirty="0" smtClean="0"/>
              <a:t>8:10</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22</a:t>
            </a:fld>
            <a:endParaRPr lang="zh-CN" altLang="en-US"/>
          </a:p>
        </p:txBody>
      </p:sp>
    </p:spTree>
    <p:extLst>
      <p:ext uri="{BB962C8B-B14F-4D97-AF65-F5344CB8AC3E}">
        <p14:creationId xmlns:p14="http://schemas.microsoft.com/office/powerpoint/2010/main" val="1968429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dirty="0" smtClean="0"/>
              <a:t>首先是数据资源组件，本文用到的陆地碳循环数据资源包括</a:t>
            </a:r>
            <a:r>
              <a:rPr lang="zh-CN" altLang="en-US" sz="1600" dirty="0" smtClean="0">
                <a:latin typeface="宋体" panose="02010600030101010101" pitchFamily="2" charset="-122"/>
                <a:ea typeface="+mn-ea"/>
              </a:rPr>
              <a:t>气象、土壤、</a:t>
            </a:r>
            <a:r>
              <a:rPr lang="zh-CN" altLang="en-US" sz="1600" dirty="0" smtClean="0">
                <a:latin typeface="宋体" panose="02010600030101010101" pitchFamily="2" charset="-122"/>
                <a:ea typeface="+mn-ea"/>
              </a:rPr>
              <a:t>植被功能</a:t>
            </a:r>
            <a:r>
              <a:rPr lang="zh-CN" altLang="en-US" sz="1600" dirty="0" smtClean="0">
                <a:latin typeface="宋体" panose="02010600030101010101" pitchFamily="2" charset="-122"/>
                <a:ea typeface="+mn-ea"/>
              </a:rPr>
              <a:t>类型、</a:t>
            </a:r>
            <a:r>
              <a:rPr lang="zh-CN" altLang="en-US" sz="1600" dirty="0" smtClean="0">
                <a:latin typeface="宋体" panose="02010600030101010101" pitchFamily="2" charset="-122"/>
                <a:ea typeface="+mn-ea"/>
              </a:rPr>
              <a:t>通量观测数据集、</a:t>
            </a:r>
            <a:r>
              <a:rPr lang="en-US" altLang="zh-CN" sz="1600" dirty="0" smtClean="0">
                <a:latin typeface="宋体" panose="02010600030101010101" pitchFamily="2" charset="-122"/>
                <a:ea typeface="+mn-ea"/>
              </a:rPr>
              <a:t>MODIS GPP/NPP</a:t>
            </a:r>
            <a:r>
              <a:rPr lang="zh-CN" altLang="en-US" sz="1600" dirty="0" smtClean="0">
                <a:latin typeface="宋体" panose="02010600030101010101" pitchFamily="2" charset="-122"/>
                <a:ea typeface="+mn-ea"/>
              </a:rPr>
              <a:t>数据集，数据资源的异构性主要体现在数据的格式、时空范围和尺度以及数据的单位量纲等方面。</a:t>
            </a:r>
            <a:endParaRPr lang="en-US" altLang="zh-CN" sz="1600" dirty="0" smtClean="0">
              <a:latin typeface="宋体" panose="02010600030101010101" pitchFamily="2" charset="-122"/>
              <a:ea typeface="+mn-ea"/>
            </a:endParaRPr>
          </a:p>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23</a:t>
            </a:fld>
            <a:endParaRPr lang="zh-CN" altLang="en-US"/>
          </a:p>
        </p:txBody>
      </p:sp>
    </p:spTree>
    <p:extLst>
      <p:ext uri="{BB962C8B-B14F-4D97-AF65-F5344CB8AC3E}">
        <p14:creationId xmlns:p14="http://schemas.microsoft.com/office/powerpoint/2010/main" val="166363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针对这三点异构性，本文设计了</a:t>
            </a:r>
            <a:r>
              <a:rPr lang="zh-CN" altLang="en-US" dirty="0" smtClean="0"/>
              <a:t>如右图</a:t>
            </a:r>
            <a:r>
              <a:rPr lang="zh-CN" altLang="en-US" dirty="0" smtClean="0"/>
              <a:t>所示的数据描述文档，下图是</a:t>
            </a:r>
            <a:r>
              <a:rPr lang="en-US" altLang="zh-CN" dirty="0" smtClean="0"/>
              <a:t>CSV</a:t>
            </a:r>
            <a:r>
              <a:rPr lang="zh-CN" altLang="en-US" dirty="0" smtClean="0"/>
              <a:t>和</a:t>
            </a:r>
            <a:r>
              <a:rPr lang="en-US" altLang="zh-CN" dirty="0" err="1" smtClean="0"/>
              <a:t>NetCDF</a:t>
            </a:r>
            <a:r>
              <a:rPr lang="zh-CN" altLang="en-US" dirty="0" smtClean="0"/>
              <a:t>的数据描述示例</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24</a:t>
            </a:fld>
            <a:endParaRPr lang="zh-CN" altLang="en-US"/>
          </a:p>
        </p:txBody>
      </p:sp>
    </p:spTree>
    <p:extLst>
      <p:ext uri="{BB962C8B-B14F-4D97-AF65-F5344CB8AC3E}">
        <p14:creationId xmlns:p14="http://schemas.microsoft.com/office/powerpoint/2010/main" val="2363442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dirty="0" smtClean="0"/>
              <a:t>本文发布的数据服务包括</a:t>
            </a:r>
            <a:r>
              <a:rPr lang="en-US" altLang="zh-CN" dirty="0" smtClean="0"/>
              <a:t>OGC</a:t>
            </a:r>
            <a:r>
              <a:rPr lang="zh-CN" altLang="en-US" dirty="0" smtClean="0"/>
              <a:t>地理</a:t>
            </a:r>
            <a:r>
              <a:rPr lang="zh-CN" altLang="en-US" dirty="0" smtClean="0"/>
              <a:t>空间信息服务，数据上传下载服务、数据重构服务三种，其中数据重构服务包括</a:t>
            </a:r>
            <a:r>
              <a:rPr lang="zh-CN" altLang="en-US" sz="1600" dirty="0" smtClean="0">
                <a:latin typeface="宋体" panose="02010600030101010101" pitchFamily="2" charset="-122"/>
                <a:ea typeface="+mn-ea"/>
              </a:rPr>
              <a:t>单位量纲转换服务、数据抽取服务、数据重组服务</a:t>
            </a:r>
            <a:endParaRPr lang="zh-CN" altLang="zh-CN" sz="1600" dirty="0" smtClean="0">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7DD2825C-F076-4B04-8DAD-8F7DDF8C492E}" type="slidenum">
              <a:rPr lang="zh-CN" altLang="en-US" smtClean="0"/>
              <a:t>25</a:t>
            </a:fld>
            <a:endParaRPr lang="zh-CN" altLang="en-US"/>
          </a:p>
        </p:txBody>
      </p:sp>
    </p:spTree>
    <p:extLst>
      <p:ext uri="{BB962C8B-B14F-4D97-AF65-F5344CB8AC3E}">
        <p14:creationId xmlns:p14="http://schemas.microsoft.com/office/powerpoint/2010/main" val="751561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对于模型资源组件，本文对比的模型有</a:t>
            </a:r>
            <a:r>
              <a:rPr lang="en-US" altLang="zh-CN" dirty="0" smtClean="0"/>
              <a:t>IBIS</a:t>
            </a:r>
            <a:r>
              <a:rPr lang="zh-CN" altLang="en-US" dirty="0" smtClean="0"/>
              <a:t>、</a:t>
            </a:r>
            <a:r>
              <a:rPr lang="en-US" altLang="zh-CN" dirty="0" smtClean="0"/>
              <a:t>Biome-BGC</a:t>
            </a:r>
            <a:r>
              <a:rPr lang="zh-CN" altLang="en-US" dirty="0" smtClean="0"/>
              <a:t>和</a:t>
            </a:r>
            <a:r>
              <a:rPr lang="en-US" altLang="zh-CN" dirty="0" smtClean="0"/>
              <a:t>LPJ</a:t>
            </a:r>
            <a:r>
              <a:rPr lang="zh-CN" altLang="en-US" dirty="0" smtClean="0"/>
              <a:t>三个，这三者以及其他陆地碳循环模型的异构性主要体现在</a:t>
            </a:r>
            <a:r>
              <a:rPr lang="zh-CN" altLang="en-US" sz="1200" dirty="0" smtClean="0">
                <a:latin typeface="宋体" panose="02010600030101010101" pitchFamily="2" charset="-122"/>
                <a:ea typeface="+mn-ea"/>
              </a:rPr>
              <a:t>开发语言、运行平台、表现形式、执行流程、运行接口五个方面。</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26</a:t>
            </a:fld>
            <a:endParaRPr lang="zh-CN" altLang="en-US"/>
          </a:p>
        </p:txBody>
      </p:sp>
    </p:spTree>
    <p:extLst>
      <p:ext uri="{BB962C8B-B14F-4D97-AF65-F5344CB8AC3E}">
        <p14:creationId xmlns:p14="http://schemas.microsoft.com/office/powerpoint/2010/main" val="2311531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对于这些异构性，本文设计了模型描述文档来屏蔽这些</a:t>
            </a:r>
            <a:r>
              <a:rPr lang="zh-CN" altLang="en-US" dirty="0" smtClean="0"/>
              <a:t>异构性</a:t>
            </a:r>
            <a:r>
              <a:rPr lang="zh-CN" altLang="en-US" dirty="0" smtClean="0">
                <a:sym typeface="Wingdings" panose="05000000000000000000" pitchFamily="2" charset="2"/>
              </a:rPr>
              <a:t>（以下可以省略）</a:t>
            </a:r>
            <a:endParaRPr lang="en-US" altLang="zh-CN" dirty="0" smtClean="0"/>
          </a:p>
          <a:p>
            <a:endParaRPr lang="en-US" altLang="zh-CN" dirty="0" smtClean="0"/>
          </a:p>
          <a:p>
            <a:r>
              <a:rPr lang="zh-CN" altLang="en-US" dirty="0" smtClean="0"/>
              <a:t>以</a:t>
            </a:r>
            <a:r>
              <a:rPr lang="zh-CN" altLang="en-US" dirty="0" smtClean="0"/>
              <a:t>基本信息描述接口：描述模型服务的基本属性、简介、关键字等</a:t>
            </a:r>
            <a:endParaRPr lang="en-US" altLang="zh-CN" dirty="0" smtClean="0"/>
          </a:p>
          <a:p>
            <a:r>
              <a:rPr lang="zh-CN" altLang="en-US" dirty="0" smtClean="0"/>
              <a:t>以运行信息描述接口：描述模型的输入输出数据列表，并基于此对外提供模型的调用接口</a:t>
            </a:r>
            <a:endParaRPr lang="en-US" altLang="zh-CN" dirty="0" smtClean="0"/>
          </a:p>
          <a:p>
            <a:r>
              <a:rPr lang="zh-CN" altLang="en-US" dirty="0" smtClean="0"/>
              <a:t>以部署信息描述接口：描述模型的软硬件依赖环境，从而确保模型能够成功地运行</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27</a:t>
            </a:fld>
            <a:endParaRPr lang="zh-CN" altLang="en-US"/>
          </a:p>
        </p:txBody>
      </p:sp>
    </p:spTree>
    <p:extLst>
      <p:ext uri="{BB962C8B-B14F-4D97-AF65-F5344CB8AC3E}">
        <p14:creationId xmlns:p14="http://schemas.microsoft.com/office/powerpoint/2010/main" val="324742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最后，本文设计了模型封装的运行接口，基于</a:t>
            </a:r>
            <a:r>
              <a:rPr lang="en-US" altLang="zh-CN" dirty="0" err="1" smtClean="0"/>
              <a:t>libc</a:t>
            </a:r>
            <a:r>
              <a:rPr lang="zh-CN" altLang="en-US" dirty="0" smtClean="0"/>
              <a:t>的</a:t>
            </a:r>
            <a:r>
              <a:rPr lang="en-US" altLang="zh-CN" sz="1200" dirty="0" err="1" smtClean="0">
                <a:latin typeface="宋体" panose="02010600030101010101" pitchFamily="2" charset="-122"/>
                <a:ea typeface="+mn-ea"/>
              </a:rPr>
              <a:t>getopt</a:t>
            </a:r>
            <a:r>
              <a:rPr lang="zh-CN" altLang="en-US" sz="1200" dirty="0" smtClean="0">
                <a:latin typeface="宋体" panose="02010600030101010101" pitchFamily="2" charset="-122"/>
                <a:ea typeface="+mn-ea"/>
              </a:rPr>
              <a:t>和</a:t>
            </a:r>
            <a:r>
              <a:rPr lang="en-US" altLang="zh-CN" sz="1200" dirty="0" err="1" smtClean="0">
                <a:latin typeface="宋体" panose="02010600030101010101" pitchFamily="2" charset="-122"/>
                <a:ea typeface="+mn-ea"/>
              </a:rPr>
              <a:t>getopt_long</a:t>
            </a:r>
            <a:r>
              <a:rPr lang="zh-CN" altLang="en-US" sz="1200" dirty="0" smtClean="0">
                <a:latin typeface="宋体" panose="02010600030101010101" pitchFamily="2" charset="-122"/>
                <a:ea typeface="+mn-ea"/>
              </a:rPr>
              <a:t>标准设计了模型的标准化的命令行参数接口</a:t>
            </a:r>
            <a:r>
              <a:rPr lang="zh-CN" altLang="en-US" sz="1200" dirty="0" smtClean="0">
                <a:latin typeface="宋体" panose="02010600030101010101" pitchFamily="2" charset="-122"/>
                <a:ea typeface="+mn-ea"/>
              </a:rPr>
              <a:t>。模型的调用命令表示为：</a:t>
            </a:r>
            <a:r>
              <a:rPr lang="zh-CN" altLang="en-US" sz="1200" dirty="0" smtClean="0">
                <a:latin typeface="宋体" panose="02010600030101010101" pitchFamily="2" charset="-122"/>
                <a:ea typeface="+mn-ea"/>
              </a:rPr>
              <a:t>“解释器</a:t>
            </a:r>
            <a:r>
              <a:rPr lang="en-US" altLang="zh-CN" sz="1200" dirty="0" smtClean="0">
                <a:latin typeface="宋体" panose="02010600030101010101" pitchFamily="2" charset="-122"/>
                <a:ea typeface="+mn-ea"/>
              </a:rPr>
              <a:t>+</a:t>
            </a:r>
            <a:r>
              <a:rPr lang="zh-CN" altLang="en-US" sz="1200" dirty="0" smtClean="0">
                <a:latin typeface="宋体" panose="02010600030101010101" pitchFamily="2" charset="-122"/>
                <a:ea typeface="+mn-ea"/>
              </a:rPr>
              <a:t>入口程序</a:t>
            </a:r>
            <a:r>
              <a:rPr lang="en-US" altLang="zh-CN" sz="1200" dirty="0" smtClean="0">
                <a:latin typeface="宋体" panose="02010600030101010101" pitchFamily="2" charset="-122"/>
                <a:ea typeface="+mn-ea"/>
              </a:rPr>
              <a:t>+</a:t>
            </a:r>
            <a:r>
              <a:rPr lang="zh-CN" altLang="en-US" sz="1200" dirty="0" smtClean="0">
                <a:latin typeface="宋体" panose="02010600030101010101" pitchFamily="2" charset="-122"/>
                <a:ea typeface="+mn-ea"/>
              </a:rPr>
              <a:t>参数列表</a:t>
            </a:r>
            <a:r>
              <a:rPr lang="en-US" altLang="zh-CN" sz="1200" dirty="0" smtClean="0">
                <a:latin typeface="宋体" panose="02010600030101010101" pitchFamily="2" charset="-122"/>
                <a:ea typeface="+mn-ea"/>
              </a:rPr>
              <a:t>+</a:t>
            </a:r>
            <a:r>
              <a:rPr lang="zh-CN" altLang="en-US" sz="1200" dirty="0" smtClean="0">
                <a:latin typeface="宋体" panose="02010600030101010101" pitchFamily="2" charset="-122"/>
                <a:ea typeface="+mn-ea"/>
              </a:rPr>
              <a:t>输入数据列表</a:t>
            </a:r>
            <a:r>
              <a:rPr lang="en-US" altLang="zh-CN" sz="1200" dirty="0" smtClean="0">
                <a:latin typeface="宋体" panose="02010600030101010101" pitchFamily="2" charset="-122"/>
                <a:ea typeface="+mn-ea"/>
              </a:rPr>
              <a:t>+</a:t>
            </a:r>
            <a:r>
              <a:rPr lang="zh-CN" altLang="en-US" sz="1200" dirty="0" smtClean="0">
                <a:latin typeface="宋体" panose="02010600030101010101" pitchFamily="2" charset="-122"/>
                <a:ea typeface="+mn-ea"/>
              </a:rPr>
              <a:t>输出数据列表”。</a:t>
            </a:r>
            <a:endParaRPr lang="en-US" altLang="zh-CN" sz="1200" dirty="0" smtClean="0">
              <a:latin typeface="宋体" panose="02010600030101010101" pitchFamily="2" charset="-122"/>
              <a:ea typeface="+mn-ea"/>
            </a:endParaRPr>
          </a:p>
          <a:p>
            <a:r>
              <a:rPr lang="zh-CN" altLang="en-US" sz="1200" dirty="0" smtClean="0">
                <a:latin typeface="宋体" panose="02010600030101010101" pitchFamily="2" charset="-122"/>
                <a:ea typeface="+mn-ea"/>
              </a:rPr>
              <a:t>对于多过程集成类型的模型，以</a:t>
            </a:r>
            <a:r>
              <a:rPr lang="en-US" altLang="zh-CN" sz="1200" dirty="0" smtClean="0">
                <a:latin typeface="宋体" panose="02010600030101010101" pitchFamily="2" charset="-122"/>
                <a:ea typeface="+mn-ea"/>
              </a:rPr>
              <a:t>Biome-BGC</a:t>
            </a:r>
            <a:r>
              <a:rPr lang="zh-CN" altLang="en-US" sz="1200" dirty="0" smtClean="0">
                <a:latin typeface="宋体" panose="02010600030101010101" pitchFamily="2" charset="-122"/>
                <a:ea typeface="+mn-ea"/>
              </a:rPr>
              <a:t>为例，如下图所示</a:t>
            </a:r>
            <a:r>
              <a:rPr lang="zh-CN" altLang="en-US" sz="1200" dirty="0" smtClean="0">
                <a:latin typeface="宋体" panose="02010600030101010101" pitchFamily="2" charset="-122"/>
                <a:ea typeface="+mn-ea"/>
              </a:rPr>
              <a:t>，本文通过</a:t>
            </a:r>
            <a:r>
              <a:rPr lang="en-US" altLang="zh-CN" sz="1200" dirty="0" smtClean="0">
                <a:latin typeface="宋体" panose="02010600030101010101" pitchFamily="2" charset="-122"/>
                <a:ea typeface="+mn-ea"/>
              </a:rPr>
              <a:t>Node.js</a:t>
            </a:r>
            <a:r>
              <a:rPr lang="zh-CN" altLang="en-US" sz="1200" dirty="0" smtClean="0">
                <a:latin typeface="宋体" panose="02010600030101010101" pitchFamily="2" charset="-122"/>
                <a:ea typeface="+mn-ea"/>
              </a:rPr>
              <a:t>脚本语言实现</a:t>
            </a:r>
            <a:r>
              <a:rPr lang="en-US" altLang="zh-CN" sz="1200" dirty="0" smtClean="0">
                <a:latin typeface="宋体" panose="02010600030101010101" pitchFamily="2" charset="-122"/>
                <a:ea typeface="+mn-ea"/>
              </a:rPr>
              <a:t>spin-up</a:t>
            </a:r>
            <a:r>
              <a:rPr lang="zh-CN" altLang="en-US" sz="1200" dirty="0" smtClean="0">
                <a:latin typeface="宋体" panose="02010600030101010101" pitchFamily="2" charset="-122"/>
                <a:ea typeface="+mn-ea"/>
              </a:rPr>
              <a:t>运行阶段和正常运行阶段两步的集成</a:t>
            </a:r>
            <a:endParaRPr lang="en-US" altLang="zh-CN" sz="1200" dirty="0" smtClean="0">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7DD2825C-F076-4B04-8DAD-8F7DDF8C492E}" type="slidenum">
              <a:rPr lang="zh-CN" altLang="en-US" smtClean="0"/>
              <a:t>28</a:t>
            </a:fld>
            <a:endParaRPr lang="zh-CN" altLang="en-US"/>
          </a:p>
        </p:txBody>
      </p:sp>
    </p:spTree>
    <p:extLst>
      <p:ext uri="{BB962C8B-B14F-4D97-AF65-F5344CB8AC3E}">
        <p14:creationId xmlns:p14="http://schemas.microsoft.com/office/powerpoint/2010/main" val="1876775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下图展示了模型在封装前后运行接口的对比：</a:t>
            </a:r>
            <a:endParaRPr lang="en-US" altLang="zh-CN" dirty="0" smtClean="0"/>
          </a:p>
          <a:p>
            <a:r>
              <a:rPr lang="zh-CN" altLang="en-US" dirty="0" smtClean="0"/>
              <a:t>在封装前，</a:t>
            </a:r>
            <a:r>
              <a:rPr lang="en-US" altLang="zh-CN" dirty="0" smtClean="0"/>
              <a:t>IBIS</a:t>
            </a:r>
            <a:r>
              <a:rPr lang="zh-CN" altLang="en-US" dirty="0" smtClean="0"/>
              <a:t>和</a:t>
            </a:r>
            <a:r>
              <a:rPr lang="en-US" altLang="zh-CN" dirty="0" smtClean="0"/>
              <a:t>LPJ</a:t>
            </a:r>
            <a:r>
              <a:rPr lang="zh-CN" altLang="en-US" dirty="0" smtClean="0"/>
              <a:t>的输入输出形式都是硬编码型，</a:t>
            </a:r>
            <a:r>
              <a:rPr lang="en-US" altLang="zh-CN" dirty="0" smtClean="0"/>
              <a:t>Biome-BGC</a:t>
            </a:r>
            <a:r>
              <a:rPr lang="zh-CN" altLang="en-US" dirty="0" smtClean="0"/>
              <a:t>是配置文件型</a:t>
            </a:r>
            <a:endParaRPr lang="en-US" altLang="zh-CN" dirty="0" smtClean="0"/>
          </a:p>
          <a:p>
            <a:r>
              <a:rPr lang="zh-CN" altLang="en-US" dirty="0" smtClean="0"/>
              <a:t>在封装后，三者都通过相同形式的调用接口运行。</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29</a:t>
            </a:fld>
            <a:endParaRPr lang="zh-CN" altLang="en-US"/>
          </a:p>
        </p:txBody>
      </p:sp>
    </p:spTree>
    <p:extLst>
      <p:ext uri="{BB962C8B-B14F-4D97-AF65-F5344CB8AC3E}">
        <p14:creationId xmlns:p14="http://schemas.microsoft.com/office/powerpoint/2010/main" val="2396186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第一部分是研究背景和研究意义</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205289-F2C6-409F-AF13-0852A6BE4AC3}" type="slidenum">
              <a:rPr lang="zh-CN" altLang="en-US" smtClean="0"/>
              <a:t>3</a:t>
            </a:fld>
            <a:endParaRPr lang="zh-CN" altLang="en-US"/>
          </a:p>
        </p:txBody>
      </p:sp>
    </p:spTree>
    <p:extLst>
      <p:ext uri="{BB962C8B-B14F-4D97-AF65-F5344CB8AC3E}">
        <p14:creationId xmlns:p14="http://schemas.microsoft.com/office/powerpoint/2010/main" val="624179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本文在这些数据和模型服务的基础上，设计了微服务管理容器，提供了模型、数据和对比服务在网络环境下的服务交互流程，如下图所示</a:t>
            </a:r>
            <a:r>
              <a:rPr lang="zh-CN" altLang="en-US" dirty="0" smtClean="0"/>
              <a:t>，</a:t>
            </a:r>
            <a:endParaRPr lang="en-US" altLang="zh-CN" dirty="0" smtClean="0"/>
          </a:p>
          <a:p>
            <a:r>
              <a:rPr lang="zh-CN" altLang="en-US" dirty="0" smtClean="0"/>
              <a:t>（略）将</a:t>
            </a:r>
            <a:r>
              <a:rPr lang="zh-CN" altLang="en-US" dirty="0" smtClean="0"/>
              <a:t>本地化的模型和脚本资源迁移到了网络环境下，从而保证了模型和数据资源的公开性</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30</a:t>
            </a:fld>
            <a:endParaRPr lang="zh-CN" altLang="en-US"/>
          </a:p>
        </p:txBody>
      </p:sp>
    </p:spTree>
    <p:extLst>
      <p:ext uri="{BB962C8B-B14F-4D97-AF65-F5344CB8AC3E}">
        <p14:creationId xmlns:p14="http://schemas.microsoft.com/office/powerpoint/2010/main" val="960544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这三张图详细展示了模型和数据服务的交互接口</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31</a:t>
            </a:fld>
            <a:endParaRPr lang="zh-CN" altLang="en-US"/>
          </a:p>
        </p:txBody>
      </p:sp>
    </p:spTree>
    <p:extLst>
      <p:ext uri="{BB962C8B-B14F-4D97-AF65-F5344CB8AC3E}">
        <p14:creationId xmlns:p14="http://schemas.microsoft.com/office/powerpoint/2010/main" val="4245268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接着是研究内容的第三点：</a:t>
            </a:r>
            <a:r>
              <a:rPr lang="zh-CN" altLang="en-US" sz="1200" dirty="0" smtClean="0"/>
              <a:t>开放式陆地碳循环模型对比</a:t>
            </a:r>
            <a:r>
              <a:rPr lang="zh-CN" altLang="en-US" sz="1200" dirty="0" smtClean="0"/>
              <a:t>引擎</a:t>
            </a:r>
            <a:endParaRPr lang="en-US" altLang="zh-CN" sz="1200" dirty="0" smtClean="0"/>
          </a:p>
          <a:p>
            <a:endParaRPr lang="en-US" altLang="zh-CN" sz="1200" dirty="0" smtClean="0"/>
          </a:p>
          <a:p>
            <a:r>
              <a:rPr lang="en-US" altLang="zh-CN" sz="1200" dirty="0" smtClean="0"/>
              <a:t>10:30</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32</a:t>
            </a:fld>
            <a:endParaRPr lang="zh-CN" altLang="en-US"/>
          </a:p>
        </p:txBody>
      </p:sp>
    </p:spTree>
    <p:extLst>
      <p:ext uri="{BB962C8B-B14F-4D97-AF65-F5344CB8AC3E}">
        <p14:creationId xmlns:p14="http://schemas.microsoft.com/office/powerpoint/2010/main" val="11348085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dirty="0" smtClean="0"/>
              <a:t>首先是陆地碳循环开放式对比方法组件，本文采用的对比方法包括统计学对比方法和可视化对比方法，统计学对比方法包括</a:t>
            </a:r>
            <a:r>
              <a:rPr lang="zh-CN" altLang="en-US" sz="1400" dirty="0" smtClean="0">
                <a:latin typeface="宋体" panose="02010600030101010101" pitchFamily="2" charset="-122"/>
                <a:ea typeface="+mn-ea"/>
              </a:rPr>
              <a:t>标准差、均方根误差、决定系数、效率系数、超级集合，可视化对比方法包括：泰勒图、时间序列折线图、专题图、热力图、纬向图。这些对比方法的异构性除了模型资源所具有的</a:t>
            </a:r>
            <a:r>
              <a:rPr lang="zh-CN" altLang="en-US" sz="1400" dirty="0" smtClean="0">
                <a:latin typeface="宋体" panose="02010600030101010101" pitchFamily="2" charset="-122"/>
                <a:ea typeface="+mn-ea"/>
              </a:rPr>
              <a:t>异构性外</a:t>
            </a:r>
            <a:r>
              <a:rPr lang="zh-CN" altLang="en-US" sz="1400" dirty="0" smtClean="0">
                <a:latin typeface="宋体" panose="02010600030101010101" pitchFamily="2" charset="-122"/>
                <a:ea typeface="+mn-ea"/>
              </a:rPr>
              <a:t>，还体现在对比方法的输出形式、是否有观测数据集参与对比、以及对比的空间尺度上。</a:t>
            </a:r>
            <a:endParaRPr lang="en-US" altLang="zh-CN" sz="1400" dirty="0" smtClean="0">
              <a:latin typeface="宋体" panose="02010600030101010101" pitchFamily="2" charset="-122"/>
              <a:ea typeface="+mn-ea"/>
            </a:endParaRPr>
          </a:p>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33</a:t>
            </a:fld>
            <a:endParaRPr lang="zh-CN" altLang="en-US"/>
          </a:p>
        </p:txBody>
      </p:sp>
    </p:spTree>
    <p:extLst>
      <p:ext uri="{BB962C8B-B14F-4D97-AF65-F5344CB8AC3E}">
        <p14:creationId xmlns:p14="http://schemas.microsoft.com/office/powerpoint/2010/main" val="3399144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因此，对比方法的结构化表达基于模型描述文档做出扩展，增加对以上三点的结构化描述，如右图所示。整体来看，对比服务的发布</a:t>
            </a:r>
            <a:r>
              <a:rPr lang="zh-CN" altLang="en-US" dirty="0" smtClean="0"/>
              <a:t>流程与模型</a:t>
            </a:r>
            <a:r>
              <a:rPr lang="zh-CN" altLang="en-US" dirty="0" smtClean="0"/>
              <a:t>服务一致，也包括“异构性分析、结构化描述、标准化封装、资源部署和服务发布”</a:t>
            </a:r>
            <a:r>
              <a:rPr lang="en-US" altLang="zh-CN" dirty="0" smtClean="0"/>
              <a:t>5</a:t>
            </a:r>
            <a:r>
              <a:rPr lang="zh-CN" altLang="en-US" dirty="0" smtClean="0"/>
              <a:t>步。</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34</a:t>
            </a:fld>
            <a:endParaRPr lang="zh-CN" altLang="en-US"/>
          </a:p>
        </p:txBody>
      </p:sp>
    </p:spTree>
    <p:extLst>
      <p:ext uri="{BB962C8B-B14F-4D97-AF65-F5344CB8AC3E}">
        <p14:creationId xmlns:p14="http://schemas.microsoft.com/office/powerpoint/2010/main" val="157041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对于</a:t>
            </a:r>
            <a:r>
              <a:rPr lang="zh-CN" altLang="en-US" sz="1200" dirty="0" smtClean="0"/>
              <a:t>陆地碳循环模型开放式对比方案详细设计，首先依赖于陆地碳循环通量要素的语义化表达，本文设计了</a:t>
            </a:r>
            <a:r>
              <a:rPr lang="zh-CN" altLang="en-US" sz="1200" dirty="0" smtClean="0">
                <a:latin typeface="宋体" panose="02010600030101010101" pitchFamily="2" charset="-122"/>
                <a:ea typeface="+mn-ea"/>
              </a:rPr>
              <a:t>陆地碳循环通量要素表和单位量纲表，结合单位量纲分析为数据重构服务提供语义参考。</a:t>
            </a:r>
            <a:endParaRPr lang="zh-CN" altLang="zh-CN" sz="1200" dirty="0" smtClean="0">
              <a:latin typeface="宋体" panose="02010600030101010101" pitchFamily="2" charset="-122"/>
              <a:ea typeface="+mn-ea"/>
            </a:endParaRPr>
          </a:p>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35</a:t>
            </a:fld>
            <a:endParaRPr lang="zh-CN" altLang="en-US"/>
          </a:p>
        </p:txBody>
      </p:sp>
    </p:spTree>
    <p:extLst>
      <p:ext uri="{BB962C8B-B14F-4D97-AF65-F5344CB8AC3E}">
        <p14:creationId xmlns:p14="http://schemas.microsoft.com/office/powerpoint/2010/main" val="3709473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这三张图详细展示了对比方案的三层表达模型“对比主题</a:t>
            </a:r>
            <a:r>
              <a:rPr lang="en-US" altLang="zh-CN" dirty="0" smtClean="0"/>
              <a:t>——</a:t>
            </a:r>
            <a:r>
              <a:rPr lang="zh-CN" altLang="en-US" dirty="0" smtClean="0"/>
              <a:t>对比工程</a:t>
            </a:r>
            <a:r>
              <a:rPr lang="en-US" altLang="zh-CN" dirty="0" smtClean="0"/>
              <a:t>——</a:t>
            </a:r>
            <a:r>
              <a:rPr lang="zh-CN" altLang="en-US" dirty="0" smtClean="0"/>
              <a:t>对比任务”</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36</a:t>
            </a:fld>
            <a:endParaRPr lang="zh-CN" altLang="en-US"/>
          </a:p>
        </p:txBody>
      </p:sp>
    </p:spTree>
    <p:extLst>
      <p:ext uri="{BB962C8B-B14F-4D97-AF65-F5344CB8AC3E}">
        <p14:creationId xmlns:p14="http://schemas.microsoft.com/office/powerpoint/2010/main" val="1682254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dirty="0" smtClean="0"/>
              <a:t>对于</a:t>
            </a:r>
            <a:r>
              <a:rPr lang="zh-CN" altLang="en-US" sz="1200" dirty="0" smtClean="0"/>
              <a:t>陆地碳循环模型对比执行引擎，由于</a:t>
            </a:r>
            <a:r>
              <a:rPr lang="zh-CN" altLang="en-US" sz="1200" dirty="0" smtClean="0">
                <a:latin typeface="宋体" panose="02010600030101010101" pitchFamily="2" charset="-122"/>
                <a:ea typeface="+mn-ea"/>
              </a:rPr>
              <a:t>在分布式的网络环境下，模型服务、数据服务、对比服务之间存在着复杂的串行、并行流程，需要经过复杂的网络传输、资源监控和流程控制，因此本文基于科学工作流来实现对比流程的集成调度。</a:t>
            </a:r>
            <a:endParaRPr lang="en-US" altLang="zh-CN" sz="1200" dirty="0" smtClean="0">
              <a:latin typeface="宋体" panose="02010600030101010101" pitchFamily="2" charset="-122"/>
              <a:ea typeface="+mn-ea"/>
            </a:endParaRPr>
          </a:p>
          <a:p>
            <a:pPr lvl="0"/>
            <a:r>
              <a:rPr lang="zh-CN" altLang="en-US" sz="1200" dirty="0" smtClean="0">
                <a:latin typeface="宋体" panose="02010600030101010101" pitchFamily="2" charset="-122"/>
                <a:ea typeface="+mn-ea"/>
              </a:rPr>
              <a:t>本文采用有向无环图来表达对比科学工作流，并设计了结构化的存储模型对其存储。</a:t>
            </a:r>
            <a:endParaRPr lang="zh-CN" altLang="zh-CN" sz="1200" dirty="0">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7DD2825C-F076-4B04-8DAD-8F7DDF8C492E}" type="slidenum">
              <a:rPr lang="zh-CN" altLang="en-US" smtClean="0"/>
              <a:t>37</a:t>
            </a:fld>
            <a:endParaRPr lang="zh-CN" altLang="en-US"/>
          </a:p>
        </p:txBody>
      </p:sp>
    </p:spTree>
    <p:extLst>
      <p:ext uri="{BB962C8B-B14F-4D97-AF65-F5344CB8AC3E}">
        <p14:creationId xmlns:p14="http://schemas.microsoft.com/office/powerpoint/2010/main" val="4170210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对比科学工作流的执行流程与科学工作流的生命周期相对应，包括流程创建、流程映射、流程执行和数据起源。本文基于“脏检测”机制设计了轻量级的流程调度方法，其执行流程如右下图泳道图所示。</a:t>
            </a:r>
            <a:endParaRPr lang="en-US" altLang="zh-CN" dirty="0" smtClean="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38</a:t>
            </a:fld>
            <a:endParaRPr lang="zh-CN" altLang="en-US"/>
          </a:p>
        </p:txBody>
      </p:sp>
    </p:spTree>
    <p:extLst>
      <p:ext uri="{BB962C8B-B14F-4D97-AF65-F5344CB8AC3E}">
        <p14:creationId xmlns:p14="http://schemas.microsoft.com/office/powerpoint/2010/main" val="36922182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第四点是研究成果：原型系统和实验验证</a:t>
            </a:r>
            <a:r>
              <a:rPr lang="zh-CN" altLang="en-US" dirty="0" smtClean="0"/>
              <a:t>部分</a:t>
            </a:r>
            <a:endParaRPr lang="en-US" altLang="zh-CN" dirty="0" smtClean="0"/>
          </a:p>
          <a:p>
            <a:endParaRPr lang="en-US" altLang="zh-CN" dirty="0" smtClean="0"/>
          </a:p>
          <a:p>
            <a:r>
              <a:rPr lang="en-US" altLang="zh-CN" dirty="0" smtClean="0"/>
              <a:t>12:30</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39</a:t>
            </a:fld>
            <a:endParaRPr lang="zh-CN" altLang="en-US"/>
          </a:p>
        </p:txBody>
      </p:sp>
    </p:spTree>
    <p:extLst>
      <p:ext uri="{BB962C8B-B14F-4D97-AF65-F5344CB8AC3E}">
        <p14:creationId xmlns:p14="http://schemas.microsoft.com/office/powerpoint/2010/main" val="3921897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宋体" panose="02010600030101010101" pitchFamily="2" charset="-122"/>
                <a:ea typeface="+mn-ea"/>
              </a:rPr>
              <a:t>但是，陆地碳循环模型的对比任然面临诸多挑战，而随着计算机和网络技术的发展，</a:t>
            </a:r>
            <a:r>
              <a:rPr lang="en-US" altLang="zh-CN" sz="1200" dirty="0" smtClean="0">
                <a:solidFill>
                  <a:srgbClr val="FF0000"/>
                </a:solidFill>
                <a:latin typeface="宋体" panose="02010600030101010101" pitchFamily="2" charset="-122"/>
                <a:ea typeface="+mn-ea"/>
              </a:rPr>
              <a:t>Web Service</a:t>
            </a:r>
            <a:r>
              <a:rPr lang="zh-CN" altLang="en-US" sz="1200" dirty="0" smtClean="0">
                <a:latin typeface="宋体" panose="02010600030101010101" pitchFamily="2" charset="-122"/>
                <a:ea typeface="+mn-ea"/>
              </a:rPr>
              <a:t>和</a:t>
            </a:r>
            <a:r>
              <a:rPr lang="zh-CN" altLang="en-US" sz="1200" dirty="0" smtClean="0">
                <a:solidFill>
                  <a:srgbClr val="FF0000"/>
                </a:solidFill>
                <a:latin typeface="宋体" panose="02010600030101010101" pitchFamily="2" charset="-122"/>
                <a:ea typeface="+mn-ea"/>
              </a:rPr>
              <a:t>面向服务的软件架构</a:t>
            </a:r>
            <a:r>
              <a:rPr lang="zh-CN" altLang="en-US" sz="1200" dirty="0" smtClean="0">
                <a:latin typeface="宋体" panose="02010600030101010101" pitchFamily="2" charset="-122"/>
                <a:ea typeface="+mn-ea"/>
              </a:rPr>
              <a:t>（</a:t>
            </a:r>
            <a:r>
              <a:rPr lang="en-US" altLang="zh-CN" sz="1200" dirty="0" smtClean="0">
                <a:latin typeface="宋体" panose="02010600030101010101" pitchFamily="2" charset="-122"/>
                <a:ea typeface="+mn-ea"/>
              </a:rPr>
              <a:t>SOA</a:t>
            </a:r>
            <a:r>
              <a:rPr lang="zh-CN" altLang="en-US" sz="1200" dirty="0" smtClean="0">
                <a:latin typeface="宋体" panose="02010600030101010101" pitchFamily="2" charset="-122"/>
                <a:ea typeface="+mn-ea"/>
              </a:rPr>
              <a:t>）等技术不断成熟，地理模型和数据逐渐朝着网络服务化的方向发展，为开放式网络环境下的陆地碳循环模型对比提供了基础支撑。</a:t>
            </a:r>
            <a:endParaRPr lang="en-US" altLang="zh-CN" sz="1200" dirty="0" smtClean="0">
              <a:latin typeface="宋体" panose="02010600030101010101" pitchFamily="2" charset="-122"/>
              <a:ea typeface="+mn-ea"/>
            </a:endParaRPr>
          </a:p>
          <a:p>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9205289-F2C6-409F-AF13-0852A6BE4AC3}" type="slidenum">
              <a:rPr lang="zh-CN" altLang="en-US" smtClean="0"/>
              <a:t>4</a:t>
            </a:fld>
            <a:endParaRPr lang="zh-CN" altLang="en-US"/>
          </a:p>
        </p:txBody>
      </p:sp>
    </p:spTree>
    <p:extLst>
      <p:ext uri="{BB962C8B-B14F-4D97-AF65-F5344CB8AC3E}">
        <p14:creationId xmlns:p14="http://schemas.microsoft.com/office/powerpoint/2010/main" val="11963391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首先是第一点，</a:t>
            </a:r>
            <a:r>
              <a:rPr lang="zh-CN" altLang="en-US" sz="1200" kern="0" dirty="0" smtClean="0">
                <a:latin typeface="宋体" panose="02010600030101010101" pitchFamily="2" charset="-122"/>
                <a:ea typeface="+mn-ea"/>
              </a:rPr>
              <a:t>陆地碳循环模型开放式对比原型系统构建，本文将前文所述</a:t>
            </a:r>
            <a:r>
              <a:rPr lang="zh-CN" altLang="en-US" sz="1200" kern="0" dirty="0" smtClean="0">
                <a:latin typeface="宋体" panose="02010600030101010101" pitchFamily="2" charset="-122"/>
                <a:ea typeface="+mn-ea"/>
              </a:rPr>
              <a:t>的三种服务容器分别</a:t>
            </a:r>
            <a:r>
              <a:rPr lang="zh-CN" altLang="en-US" sz="1200" kern="0" dirty="0" smtClean="0">
                <a:latin typeface="宋体" panose="02010600030101010101" pitchFamily="2" charset="-122"/>
                <a:ea typeface="+mn-ea"/>
              </a:rPr>
              <a:t>部署在局域网环境下，共使用了</a:t>
            </a:r>
            <a:r>
              <a:rPr lang="en-US" altLang="zh-CN" sz="1200" kern="0" dirty="0" smtClean="0">
                <a:latin typeface="宋体" panose="02010600030101010101" pitchFamily="2" charset="-122"/>
                <a:ea typeface="+mn-ea"/>
              </a:rPr>
              <a:t>5</a:t>
            </a:r>
            <a:r>
              <a:rPr lang="zh-CN" altLang="en-US" sz="1200" kern="0" dirty="0" smtClean="0">
                <a:latin typeface="宋体" panose="02010600030101010101" pitchFamily="2" charset="-122"/>
                <a:ea typeface="+mn-ea"/>
              </a:rPr>
              <a:t>台服务器，其网络拓扑图如右图所示。下图是陆地碳循环模型对比门户网站的部分截图。</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40</a:t>
            </a:fld>
            <a:endParaRPr lang="zh-CN" altLang="en-US"/>
          </a:p>
        </p:txBody>
      </p:sp>
    </p:spTree>
    <p:extLst>
      <p:ext uri="{BB962C8B-B14F-4D97-AF65-F5344CB8AC3E}">
        <p14:creationId xmlns:p14="http://schemas.microsoft.com/office/powerpoint/2010/main" val="1387177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研究成果的第二点，</a:t>
            </a:r>
            <a:r>
              <a:rPr lang="en-US" altLang="zh-CN" sz="1200" kern="0" dirty="0" smtClean="0">
                <a:latin typeface="宋体" panose="02010600030101010101" pitchFamily="2" charset="-122"/>
                <a:ea typeface="+mn-ea"/>
              </a:rPr>
              <a:t>IBIS</a:t>
            </a:r>
            <a:r>
              <a:rPr lang="zh-CN" altLang="en-US" sz="1200" kern="0" dirty="0" smtClean="0">
                <a:latin typeface="宋体" panose="02010600030101010101" pitchFamily="2" charset="-122"/>
                <a:ea typeface="+mn-ea"/>
              </a:rPr>
              <a:t>、</a:t>
            </a:r>
            <a:r>
              <a:rPr lang="en-US" altLang="zh-CN" sz="1200" kern="0" dirty="0" smtClean="0">
                <a:latin typeface="宋体" panose="02010600030101010101" pitchFamily="2" charset="-122"/>
                <a:ea typeface="+mn-ea"/>
              </a:rPr>
              <a:t>Biome-BGC</a:t>
            </a:r>
            <a:r>
              <a:rPr lang="zh-CN" altLang="en-US" sz="1200" kern="0" dirty="0" smtClean="0">
                <a:latin typeface="宋体" panose="02010600030101010101" pitchFamily="2" charset="-122"/>
                <a:ea typeface="+mn-ea"/>
              </a:rPr>
              <a:t>和</a:t>
            </a:r>
            <a:r>
              <a:rPr lang="en-US" altLang="zh-CN" sz="1200" kern="0" dirty="0" smtClean="0">
                <a:latin typeface="宋体" panose="02010600030101010101" pitchFamily="2" charset="-122"/>
                <a:ea typeface="+mn-ea"/>
              </a:rPr>
              <a:t>LPJ</a:t>
            </a:r>
            <a:r>
              <a:rPr lang="zh-CN" altLang="en-US" sz="1200" kern="0" dirty="0" smtClean="0">
                <a:latin typeface="宋体" panose="02010600030101010101" pitchFamily="2" charset="-122"/>
                <a:ea typeface="+mn-ea"/>
              </a:rPr>
              <a:t>的对比实验。</a:t>
            </a:r>
            <a:endParaRPr lang="en-US" altLang="zh-CN" sz="1200" kern="0" dirty="0" smtClean="0">
              <a:latin typeface="宋体" panose="02010600030101010101" pitchFamily="2" charset="-122"/>
              <a:ea typeface="+mn-ea"/>
            </a:endParaRPr>
          </a:p>
          <a:p>
            <a:r>
              <a:rPr lang="zh-CN" altLang="en-US" sz="1200" kern="0" dirty="0" smtClean="0">
                <a:latin typeface="宋体" panose="02010600030101010101" pitchFamily="2" charset="-122"/>
                <a:ea typeface="+mn-ea"/>
              </a:rPr>
              <a:t>在站点尺度下，本文以</a:t>
            </a:r>
            <a:r>
              <a:rPr lang="en-US" altLang="zh-CN" sz="1200" kern="0" dirty="0" smtClean="0">
                <a:latin typeface="宋体" panose="02010600030101010101" pitchFamily="2" charset="-122"/>
                <a:ea typeface="+mn-ea"/>
              </a:rPr>
              <a:t>AT-</a:t>
            </a:r>
            <a:r>
              <a:rPr lang="en-US" altLang="zh-CN" sz="1200" kern="0" dirty="0" err="1" smtClean="0">
                <a:latin typeface="宋体" panose="02010600030101010101" pitchFamily="2" charset="-122"/>
                <a:ea typeface="+mn-ea"/>
              </a:rPr>
              <a:t>Neu</a:t>
            </a:r>
            <a:r>
              <a:rPr lang="zh-CN" altLang="en-US" sz="1200" kern="0" dirty="0" smtClean="0">
                <a:latin typeface="宋体" panose="02010600030101010101" pitchFamily="2" charset="-122"/>
                <a:ea typeface="+mn-ea"/>
              </a:rPr>
              <a:t>站点为</a:t>
            </a:r>
            <a:r>
              <a:rPr lang="zh-CN" altLang="en-US" sz="1200" kern="0" dirty="0" smtClean="0">
                <a:latin typeface="宋体" panose="02010600030101010101" pitchFamily="2" charset="-122"/>
                <a:ea typeface="+mn-ea"/>
              </a:rPr>
              <a:t>例，对比了三个模型以及</a:t>
            </a:r>
            <a:r>
              <a:rPr lang="en-US" altLang="zh-CN" sz="1200" kern="0" dirty="0" smtClean="0">
                <a:latin typeface="宋体" panose="02010600030101010101" pitchFamily="2" charset="-122"/>
                <a:ea typeface="+mn-ea"/>
              </a:rPr>
              <a:t>MOD17A2</a:t>
            </a:r>
            <a:r>
              <a:rPr lang="zh-CN" altLang="en-US" sz="1200" kern="0" dirty="0" smtClean="0">
                <a:latin typeface="宋体" panose="02010600030101010101" pitchFamily="2" charset="-122"/>
                <a:ea typeface="+mn-ea"/>
              </a:rPr>
              <a:t>和观测数据的各项指标，分别如图表所示</a:t>
            </a:r>
            <a:r>
              <a:rPr lang="zh-CN" altLang="en-US" sz="1200" kern="0" dirty="0" smtClean="0">
                <a:latin typeface="宋体" panose="02010600030101010101" pitchFamily="2" charset="-122"/>
                <a:ea typeface="+mn-ea"/>
              </a:rPr>
              <a:t>。通过本文所构建的系统，该对比工程可应用</a:t>
            </a:r>
            <a:r>
              <a:rPr lang="zh-CN" altLang="en-US" sz="1200" kern="0" dirty="0" smtClean="0">
                <a:latin typeface="宋体" panose="02010600030101010101" pitchFamily="2" charset="-122"/>
                <a:ea typeface="+mn-ea"/>
              </a:rPr>
              <a:t>在全球共</a:t>
            </a:r>
            <a:r>
              <a:rPr lang="en-US" altLang="zh-CN" sz="1200" kern="0" dirty="0" smtClean="0">
                <a:latin typeface="宋体" panose="02010600030101010101" pitchFamily="2" charset="-122"/>
                <a:ea typeface="+mn-ea"/>
              </a:rPr>
              <a:t>40595</a:t>
            </a:r>
            <a:r>
              <a:rPr lang="zh-CN" altLang="en-US" sz="1200" kern="0" dirty="0" smtClean="0">
                <a:latin typeface="宋体" panose="02010600030101010101" pitchFamily="2" charset="-122"/>
                <a:ea typeface="+mn-ea"/>
              </a:rPr>
              <a:t>个分割好的网格点上，体现了对比方案的可重用性</a:t>
            </a:r>
            <a:r>
              <a:rPr lang="zh-CN" altLang="en-US" sz="1200" kern="0" dirty="0" smtClean="0">
                <a:latin typeface="宋体" panose="02010600030101010101" pitchFamily="2" charset="-122"/>
                <a:ea typeface="+mn-ea"/>
              </a:rPr>
              <a:t>。</a:t>
            </a:r>
            <a:endParaRPr lang="en-US" altLang="zh-CN" sz="1200" kern="0" dirty="0" smtClean="0">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7DD2825C-F076-4B04-8DAD-8F7DDF8C492E}" type="slidenum">
              <a:rPr lang="zh-CN" altLang="en-US" smtClean="0"/>
              <a:t>41</a:t>
            </a:fld>
            <a:endParaRPr lang="zh-CN" altLang="en-US"/>
          </a:p>
        </p:txBody>
      </p:sp>
    </p:spTree>
    <p:extLst>
      <p:ext uri="{BB962C8B-B14F-4D97-AF65-F5344CB8AC3E}">
        <p14:creationId xmlns:p14="http://schemas.microsoft.com/office/powerpoint/2010/main" val="249797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对于全球尺度的</a:t>
            </a:r>
            <a:r>
              <a:rPr lang="zh-CN" altLang="en-US" dirty="0" smtClean="0"/>
              <a:t>对比，也可以通过本系统来实现，</a:t>
            </a:r>
            <a:r>
              <a:rPr lang="zh-CN" altLang="en-US" dirty="0" smtClean="0"/>
              <a:t>下图分别是</a:t>
            </a:r>
            <a:r>
              <a:rPr lang="en-US" altLang="zh-CN" dirty="0" smtClean="0"/>
              <a:t>1982</a:t>
            </a:r>
            <a:r>
              <a:rPr lang="zh-CN" altLang="en-US" dirty="0" smtClean="0"/>
              <a:t>年到</a:t>
            </a:r>
            <a:r>
              <a:rPr lang="en-US" altLang="zh-CN" dirty="0" smtClean="0"/>
              <a:t>2014</a:t>
            </a:r>
            <a:r>
              <a:rPr lang="zh-CN" altLang="en-US" dirty="0" smtClean="0"/>
              <a:t>年的</a:t>
            </a:r>
            <a:r>
              <a:rPr lang="en-US" altLang="zh-CN" dirty="0" smtClean="0"/>
              <a:t>GPP</a:t>
            </a:r>
            <a:r>
              <a:rPr lang="zh-CN" altLang="en-US" dirty="0" smtClean="0"/>
              <a:t>年际变化趋势以及平均季节变化规律</a:t>
            </a:r>
            <a:endParaRPr lang="en-US" altLang="zh-CN" dirty="0" smtClean="0"/>
          </a:p>
          <a:p>
            <a:endParaRPr lang="en-US" altLang="zh-CN" dirty="0" smtClean="0"/>
          </a:p>
          <a:p>
            <a:pPr lvl="0"/>
            <a:r>
              <a:rPr lang="zh-CN" altLang="en-US" sz="1400" dirty="0" smtClean="0">
                <a:latin typeface="宋体" panose="02010600030101010101" pitchFamily="2" charset="-122"/>
                <a:ea typeface="+mn-ea"/>
              </a:rPr>
              <a:t>年际变化趋势：</a:t>
            </a:r>
            <a:r>
              <a:rPr lang="zh-CN" altLang="en-US" sz="1200" dirty="0" smtClean="0">
                <a:latin typeface="宋体" panose="02010600030101010101" pitchFamily="2" charset="-122"/>
                <a:ea typeface="+mn-ea"/>
              </a:rPr>
              <a:t>四个模型的</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都呈缓慢上升趋势，年际间有轻微波动。</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在低纬度和中高纬度的值域有较大的差异</a:t>
            </a:r>
            <a:endParaRPr lang="en-US" altLang="zh-CN" sz="1200" dirty="0" smtClean="0">
              <a:latin typeface="宋体" panose="02010600030101010101" pitchFamily="2" charset="-122"/>
              <a:ea typeface="+mn-ea"/>
            </a:endParaRPr>
          </a:p>
          <a:p>
            <a:pPr lvl="0"/>
            <a:r>
              <a:rPr lang="zh-CN" altLang="en-US" sz="1400" dirty="0" smtClean="0">
                <a:latin typeface="宋体" panose="02010600030101010101" pitchFamily="2" charset="-122"/>
                <a:ea typeface="+mn-ea"/>
              </a:rPr>
              <a:t>季节变化规律：</a:t>
            </a:r>
            <a:r>
              <a:rPr lang="zh-CN" altLang="en-US" sz="1200" dirty="0" smtClean="0">
                <a:latin typeface="宋体" panose="02010600030101010101" pitchFamily="2" charset="-122"/>
                <a:ea typeface="+mn-ea"/>
              </a:rPr>
              <a:t>北半球在</a:t>
            </a:r>
            <a:r>
              <a:rPr lang="en-US" altLang="zh-CN" sz="1200" dirty="0" smtClean="0">
                <a:latin typeface="宋体" panose="02010600030101010101" pitchFamily="2" charset="-122"/>
                <a:ea typeface="+mn-ea"/>
              </a:rPr>
              <a:t>6</a:t>
            </a:r>
            <a:r>
              <a:rPr lang="zh-CN" altLang="en-US" sz="1200" dirty="0" smtClean="0">
                <a:latin typeface="宋体" panose="02010600030101010101" pitchFamily="2" charset="-122"/>
                <a:ea typeface="+mn-ea"/>
              </a:rPr>
              <a:t>月份和</a:t>
            </a:r>
            <a:r>
              <a:rPr lang="en-US" altLang="zh-CN" sz="1200" dirty="0" smtClean="0">
                <a:latin typeface="宋体" panose="02010600030101010101" pitchFamily="2" charset="-122"/>
                <a:ea typeface="+mn-ea"/>
              </a:rPr>
              <a:t>7</a:t>
            </a:r>
            <a:r>
              <a:rPr lang="zh-CN" altLang="en-US" sz="1200" dirty="0" smtClean="0">
                <a:latin typeface="宋体" panose="02010600030101010101" pitchFamily="2" charset="-122"/>
                <a:ea typeface="+mn-ea"/>
              </a:rPr>
              <a:t>月份</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达到峰值，南半球在</a:t>
            </a:r>
            <a:r>
              <a:rPr lang="en-US" altLang="zh-CN" sz="1200" dirty="0" smtClean="0">
                <a:latin typeface="宋体" panose="02010600030101010101" pitchFamily="2" charset="-122"/>
                <a:ea typeface="+mn-ea"/>
              </a:rPr>
              <a:t>12</a:t>
            </a:r>
            <a:r>
              <a:rPr lang="zh-CN" altLang="en-US" sz="1200" dirty="0" smtClean="0">
                <a:latin typeface="宋体" panose="02010600030101010101" pitchFamily="2" charset="-122"/>
                <a:ea typeface="+mn-ea"/>
              </a:rPr>
              <a:t>月份和</a:t>
            </a:r>
            <a:r>
              <a:rPr lang="en-US" altLang="zh-CN" sz="1200" dirty="0" smtClean="0">
                <a:latin typeface="宋体" panose="02010600030101010101" pitchFamily="2" charset="-122"/>
                <a:ea typeface="+mn-ea"/>
              </a:rPr>
              <a:t>1</a:t>
            </a:r>
            <a:r>
              <a:rPr lang="zh-CN" altLang="en-US" sz="1200" dirty="0" smtClean="0">
                <a:latin typeface="宋体" panose="02010600030101010101" pitchFamily="2" charset="-122"/>
                <a:ea typeface="+mn-ea"/>
              </a:rPr>
              <a:t>月份的</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达到峰值，综合来看，南北半球的</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都在夏季升高、冬季降低</a:t>
            </a:r>
            <a:endParaRPr lang="zh-CN" altLang="zh-CN" sz="1400" dirty="0" smtClean="0">
              <a:latin typeface="宋体" panose="02010600030101010101" pitchFamily="2" charset="-122"/>
              <a:ea typeface="+mn-ea"/>
            </a:endParaRPr>
          </a:p>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42</a:t>
            </a:fld>
            <a:endParaRPr lang="zh-CN" altLang="en-US"/>
          </a:p>
        </p:txBody>
      </p:sp>
    </p:spTree>
    <p:extLst>
      <p:ext uri="{BB962C8B-B14F-4D97-AF65-F5344CB8AC3E}">
        <p14:creationId xmlns:p14="http://schemas.microsoft.com/office/powerpoint/2010/main" val="1200911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400" dirty="0" smtClean="0">
                <a:latin typeface="宋体" panose="02010600030101010101" pitchFamily="2" charset="-122"/>
                <a:ea typeface="+mn-ea"/>
              </a:rPr>
              <a:t>下图展示了</a:t>
            </a:r>
            <a:r>
              <a:rPr lang="en-US" altLang="zh-CN" sz="1400" dirty="0" smtClean="0">
                <a:latin typeface="宋体" panose="02010600030101010101" pitchFamily="2" charset="-122"/>
                <a:ea typeface="+mn-ea"/>
              </a:rPr>
              <a:t>4</a:t>
            </a:r>
            <a:r>
              <a:rPr lang="zh-CN" altLang="en-US" sz="1400" dirty="0" smtClean="0">
                <a:latin typeface="宋体" panose="02010600030101010101" pitchFamily="2" charset="-122"/>
                <a:ea typeface="+mn-ea"/>
              </a:rPr>
              <a:t>个模型的空间分布格局、纬向分布规律、以及时空综合分布规律。这些</a:t>
            </a:r>
            <a:r>
              <a:rPr lang="zh-CN" altLang="en-US" sz="1400" dirty="0" smtClean="0">
                <a:latin typeface="宋体" panose="02010600030101010101" pitchFamily="2" charset="-122"/>
                <a:ea typeface="+mn-ea"/>
              </a:rPr>
              <a:t>实验充分证明</a:t>
            </a:r>
            <a:r>
              <a:rPr lang="zh-CN" altLang="en-US" sz="1400" dirty="0" smtClean="0">
                <a:latin typeface="宋体" panose="02010600030101010101" pitchFamily="2" charset="-122"/>
                <a:ea typeface="+mn-ea"/>
              </a:rPr>
              <a:t>了</a:t>
            </a:r>
            <a:r>
              <a:rPr lang="zh-CN" altLang="en-US" sz="1400" dirty="0" smtClean="0">
                <a:latin typeface="宋体" panose="02010600030101010101" pitchFamily="2" charset="-122"/>
                <a:ea typeface="+mn-ea"/>
              </a:rPr>
              <a:t>本系统</a:t>
            </a:r>
            <a:r>
              <a:rPr lang="zh-CN" altLang="en-US" sz="1400" dirty="0" smtClean="0">
                <a:latin typeface="宋体" panose="02010600030101010101" pitchFamily="2" charset="-122"/>
                <a:ea typeface="+mn-ea"/>
              </a:rPr>
              <a:t>的可用性。</a:t>
            </a:r>
            <a:endParaRPr lang="en-US" altLang="zh-CN" sz="1400" dirty="0" smtClean="0">
              <a:latin typeface="宋体" panose="02010600030101010101" pitchFamily="2" charset="-122"/>
              <a:ea typeface="+mn-ea"/>
            </a:endParaRPr>
          </a:p>
          <a:p>
            <a:pPr lvl="0"/>
            <a:endParaRPr lang="en-US" altLang="zh-CN" sz="1400" dirty="0" smtClean="0">
              <a:latin typeface="宋体" panose="02010600030101010101" pitchFamily="2" charset="-122"/>
              <a:ea typeface="+mn-ea"/>
            </a:endParaRPr>
          </a:p>
          <a:p>
            <a:pPr lvl="0"/>
            <a:r>
              <a:rPr lang="zh-CN" altLang="en-US" sz="1400" dirty="0" smtClean="0">
                <a:latin typeface="宋体" panose="02010600030101010101" pitchFamily="2" charset="-122"/>
                <a:ea typeface="+mn-ea"/>
              </a:rPr>
              <a:t>空间分布格局</a:t>
            </a:r>
            <a:endParaRPr lang="en-US" altLang="zh-CN" sz="1400" dirty="0" smtClean="0">
              <a:latin typeface="宋体" panose="02010600030101010101" pitchFamily="2" charset="-122"/>
              <a:ea typeface="+mn-ea"/>
            </a:endParaRPr>
          </a:p>
          <a:p>
            <a:pPr marL="0" lvl="0" indent="0">
              <a:buNone/>
            </a:pP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较高（</a:t>
            </a:r>
            <a:r>
              <a:rPr lang="en-US" altLang="zh-CN" sz="1200" dirty="0" smtClean="0">
                <a:latin typeface="宋体" panose="02010600030101010101" pitchFamily="2" charset="-122"/>
                <a:ea typeface="+mn-ea"/>
              </a:rPr>
              <a:t>&gt;2kgCm</a:t>
            </a:r>
            <a:r>
              <a:rPr lang="en-US" altLang="zh-CN" sz="1200" baseline="30000" dirty="0" smtClean="0">
                <a:latin typeface="宋体" panose="02010600030101010101" pitchFamily="2" charset="-122"/>
                <a:ea typeface="+mn-ea"/>
              </a:rPr>
              <a:t>-2</a:t>
            </a:r>
            <a:r>
              <a:rPr lang="en-US" altLang="zh-CN" sz="1200" dirty="0" smtClean="0">
                <a:latin typeface="宋体" panose="02010600030101010101" pitchFamily="2" charset="-122"/>
                <a:ea typeface="+mn-ea"/>
              </a:rPr>
              <a:t>y</a:t>
            </a:r>
            <a:r>
              <a:rPr lang="en-US" altLang="zh-CN" sz="1200" baseline="30000" dirty="0" smtClean="0">
                <a:latin typeface="宋体" panose="02010600030101010101" pitchFamily="2" charset="-122"/>
                <a:ea typeface="+mn-ea"/>
              </a:rPr>
              <a:t>-1</a:t>
            </a:r>
            <a:r>
              <a:rPr lang="zh-CN" altLang="en-US" sz="1200" dirty="0" smtClean="0">
                <a:latin typeface="宋体" panose="02010600030101010101" pitchFamily="2" charset="-122"/>
                <a:ea typeface="+mn-ea"/>
              </a:rPr>
              <a:t>）的区域分布在潮湿的热带地区，如亚马逊、中非和东南亚，这些地区的温度和湿度能够充分满足光合作用的需要，同时具有较长的生长季。而</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较低（</a:t>
            </a:r>
            <a:r>
              <a:rPr lang="en-US" altLang="zh-CN" sz="1200" dirty="0" smtClean="0">
                <a:latin typeface="宋体" panose="02010600030101010101" pitchFamily="2" charset="-122"/>
                <a:ea typeface="+mn-ea"/>
              </a:rPr>
              <a:t>&lt;0.5kgCm</a:t>
            </a:r>
            <a:r>
              <a:rPr lang="en-US" altLang="zh-CN" sz="1200" baseline="30000" dirty="0" smtClean="0">
                <a:latin typeface="宋体" panose="02010600030101010101" pitchFamily="2" charset="-122"/>
                <a:ea typeface="+mn-ea"/>
              </a:rPr>
              <a:t>-2</a:t>
            </a:r>
            <a:r>
              <a:rPr lang="en-US" altLang="zh-CN" sz="1200" dirty="0" smtClean="0">
                <a:latin typeface="宋体" panose="02010600030101010101" pitchFamily="2" charset="-122"/>
                <a:ea typeface="+mn-ea"/>
              </a:rPr>
              <a:t>y</a:t>
            </a:r>
            <a:r>
              <a:rPr lang="en-US" altLang="zh-CN" sz="1200" baseline="30000" dirty="0" smtClean="0">
                <a:latin typeface="宋体" panose="02010600030101010101" pitchFamily="2" charset="-122"/>
                <a:ea typeface="+mn-ea"/>
              </a:rPr>
              <a:t>-1</a:t>
            </a:r>
            <a:r>
              <a:rPr lang="zh-CN" altLang="en-US" sz="1200" dirty="0" smtClean="0">
                <a:latin typeface="宋体" panose="02010600030101010101" pitchFamily="2" charset="-122"/>
                <a:ea typeface="+mn-ea"/>
              </a:rPr>
              <a:t>）的区域则分布在寒冷干旱地带，说明温度和水分是植物生长的限制因素。</a:t>
            </a:r>
            <a:endParaRPr lang="en-US" altLang="zh-CN" sz="1400" dirty="0" smtClean="0">
              <a:latin typeface="宋体" panose="02010600030101010101" pitchFamily="2" charset="-122"/>
              <a:ea typeface="+mn-ea"/>
            </a:endParaRPr>
          </a:p>
          <a:p>
            <a:endParaRPr lang="en-US" altLang="zh-CN" dirty="0" smtClean="0"/>
          </a:p>
          <a:p>
            <a:pPr lvl="0"/>
            <a:r>
              <a:rPr lang="zh-CN" altLang="en-US" sz="1400" dirty="0" smtClean="0">
                <a:latin typeface="宋体" panose="02010600030101010101" pitchFamily="2" charset="-122"/>
                <a:ea typeface="+mn-ea"/>
              </a:rPr>
              <a:t>纬向分布规律</a:t>
            </a:r>
            <a:endParaRPr lang="en-US" altLang="zh-CN" sz="1400" dirty="0" smtClean="0">
              <a:latin typeface="宋体" panose="02010600030101010101" pitchFamily="2" charset="-122"/>
              <a:ea typeface="+mn-ea"/>
            </a:endParaRPr>
          </a:p>
          <a:p>
            <a:pPr marL="0" lvl="0" indent="0">
              <a:buNone/>
            </a:pPr>
            <a:r>
              <a:rPr lang="zh-CN" altLang="en-US" sz="1200" dirty="0" smtClean="0">
                <a:latin typeface="宋体" panose="02010600030101010101" pitchFamily="2" charset="-122"/>
                <a:ea typeface="+mn-ea"/>
              </a:rPr>
              <a:t>年平均</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的纬向梯度和生物群落的分布规律一致，</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从干旱寒冷的沙漠和冻土带到温暖湿润的温带和热带森林逐渐增加。在赤道区（</a:t>
            </a:r>
            <a:r>
              <a:rPr lang="en-US" altLang="zh-CN" sz="1200" dirty="0" smtClean="0">
                <a:latin typeface="宋体" panose="02010600030101010101" pitchFamily="2" charset="-122"/>
                <a:ea typeface="+mn-ea"/>
              </a:rPr>
              <a:t>10°S-10°N</a:t>
            </a:r>
            <a:r>
              <a:rPr lang="zh-CN" altLang="en-US" sz="1200" dirty="0" smtClean="0">
                <a:latin typeface="宋体" panose="02010600030101010101" pitchFamily="2" charset="-122"/>
                <a:ea typeface="+mn-ea"/>
              </a:rPr>
              <a:t>），植物生长所依赖的光照、温度、降水以及氮养分充足，四个模型的</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达到了峰值。在干燥的热带地区（</a:t>
            </a:r>
            <a:r>
              <a:rPr lang="en-US" altLang="zh-CN" sz="1200" dirty="0" smtClean="0">
                <a:latin typeface="宋体" panose="02010600030101010101" pitchFamily="2" charset="-122"/>
                <a:ea typeface="+mn-ea"/>
              </a:rPr>
              <a:t>10°S-25°S</a:t>
            </a:r>
            <a:r>
              <a:rPr lang="zh-CN" altLang="en-US" sz="1200" dirty="0" smtClean="0">
                <a:latin typeface="宋体" panose="02010600030101010101" pitchFamily="2" charset="-122"/>
                <a:ea typeface="+mn-ea"/>
              </a:rPr>
              <a:t>，</a:t>
            </a:r>
            <a:r>
              <a:rPr lang="en-US" altLang="zh-CN" sz="1200" dirty="0" smtClean="0">
                <a:latin typeface="宋体" panose="02010600030101010101" pitchFamily="2" charset="-122"/>
                <a:ea typeface="+mn-ea"/>
              </a:rPr>
              <a:t>10°N-15°N</a:t>
            </a:r>
            <a:r>
              <a:rPr lang="zh-CN" altLang="en-US" sz="1200" dirty="0" smtClean="0">
                <a:latin typeface="宋体" panose="02010600030101010101" pitchFamily="2" charset="-122"/>
                <a:ea typeface="+mn-ea"/>
              </a:rPr>
              <a:t>），由于缺乏降水，四个模型模拟的</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都下降。最后，在两个半球的温带地区，由于水的供应再次回升，</a:t>
            </a:r>
            <a:r>
              <a:rPr lang="en-US" altLang="zh-CN" sz="1200" dirty="0" smtClean="0">
                <a:latin typeface="宋体" panose="02010600030101010101" pitchFamily="2" charset="-122"/>
                <a:ea typeface="+mn-ea"/>
              </a:rPr>
              <a:t>GPP</a:t>
            </a:r>
            <a:r>
              <a:rPr lang="zh-CN" altLang="en-US" sz="1200" dirty="0" smtClean="0">
                <a:latin typeface="宋体" panose="02010600030101010101" pitchFamily="2" charset="-122"/>
                <a:ea typeface="+mn-ea"/>
              </a:rPr>
              <a:t>出现了二次高峰。</a:t>
            </a:r>
            <a:endParaRPr lang="en-US" altLang="zh-CN" sz="1200" dirty="0" smtClean="0">
              <a:latin typeface="宋体" panose="02010600030101010101" pitchFamily="2" charset="-122"/>
              <a:ea typeface="+mn-ea"/>
            </a:endParaRPr>
          </a:p>
          <a:p>
            <a:pPr marL="0" lvl="0" indent="0">
              <a:buNone/>
            </a:pPr>
            <a:endParaRPr lang="en-US" altLang="zh-CN" sz="1200" dirty="0" smtClean="0">
              <a:latin typeface="宋体" panose="02010600030101010101" pitchFamily="2" charset="-122"/>
              <a:ea typeface="+mn-ea"/>
            </a:endParaRPr>
          </a:p>
          <a:p>
            <a:pPr lvl="0"/>
            <a:r>
              <a:rPr lang="zh-CN" altLang="en-US" sz="1600" dirty="0" smtClean="0">
                <a:latin typeface="宋体" panose="02010600030101010101" pitchFamily="2" charset="-122"/>
                <a:ea typeface="+mn-ea"/>
              </a:rPr>
              <a:t>时空综合分布</a:t>
            </a:r>
            <a:endParaRPr lang="en-US" altLang="zh-CN" sz="1600" dirty="0" smtClean="0">
              <a:latin typeface="宋体" panose="02010600030101010101" pitchFamily="2" charset="-122"/>
              <a:ea typeface="+mn-ea"/>
            </a:endParaRPr>
          </a:p>
          <a:p>
            <a:pPr marL="0" lvl="0" indent="0">
              <a:buNone/>
            </a:pPr>
            <a:r>
              <a:rPr lang="zh-CN" altLang="en-US" sz="1400" dirty="0" smtClean="0">
                <a:latin typeface="宋体" panose="02010600030101010101" pitchFamily="2" charset="-122"/>
                <a:ea typeface="+mn-ea"/>
              </a:rPr>
              <a:t>所有模型的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在纬度上都存在季节性差异。四个模型都表明赤道地区具有更长的生长季，而在中高纬度地区只有夏季是各自的生长季。</a:t>
            </a:r>
            <a:r>
              <a:rPr lang="en-US" altLang="zh-CN" sz="1400" dirty="0" smtClean="0">
                <a:latin typeface="宋体" panose="02010600030101010101" pitchFamily="2" charset="-122"/>
                <a:ea typeface="+mn-ea"/>
              </a:rPr>
              <a:t>IBIS</a:t>
            </a:r>
            <a:r>
              <a:rPr lang="zh-CN" altLang="en-US" sz="1400" dirty="0" smtClean="0">
                <a:latin typeface="宋体" panose="02010600030101010101" pitchFamily="2" charset="-122"/>
                <a:ea typeface="+mn-ea"/>
              </a:rPr>
              <a:t>模拟的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在赤道区季节性波动较小，全年都处于生长期，从而导致模拟的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远高于其他三个模型。</a:t>
            </a:r>
            <a:r>
              <a:rPr lang="en-US" altLang="zh-CN" sz="1400" dirty="0" smtClean="0">
                <a:latin typeface="宋体" panose="02010600030101010101" pitchFamily="2" charset="-122"/>
                <a:ea typeface="+mn-ea"/>
              </a:rPr>
              <a:t>LPJ</a:t>
            </a:r>
            <a:r>
              <a:rPr lang="zh-CN" altLang="en-US" sz="1400" dirty="0" smtClean="0">
                <a:latin typeface="宋体" panose="02010600030101010101" pitchFamily="2" charset="-122"/>
                <a:ea typeface="+mn-ea"/>
              </a:rPr>
              <a:t>模拟的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在时间和空间上分布更加均匀，赤道地区和中高纬度地区在生长季的</a:t>
            </a:r>
            <a:r>
              <a:rPr lang="en-US" altLang="zh-CN" sz="1400" dirty="0" smtClean="0">
                <a:latin typeface="宋体" panose="02010600030101010101" pitchFamily="2" charset="-122"/>
                <a:ea typeface="+mn-ea"/>
              </a:rPr>
              <a:t>GPP</a:t>
            </a:r>
            <a:r>
              <a:rPr lang="zh-CN" altLang="en-US" sz="1400" dirty="0" smtClean="0">
                <a:latin typeface="宋体" panose="02010600030101010101" pitchFamily="2" charset="-122"/>
                <a:ea typeface="+mn-ea"/>
              </a:rPr>
              <a:t>大致相同。</a:t>
            </a:r>
            <a:endParaRPr lang="zh-CN" altLang="zh-CN" sz="1600" dirty="0" smtClean="0">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7DD2825C-F076-4B04-8DAD-8F7DDF8C492E}" type="slidenum">
              <a:rPr lang="zh-CN" altLang="en-US" smtClean="0"/>
              <a:t>43</a:t>
            </a:fld>
            <a:endParaRPr lang="zh-CN" altLang="en-US"/>
          </a:p>
        </p:txBody>
      </p:sp>
    </p:spTree>
    <p:extLst>
      <p:ext uri="{BB962C8B-B14F-4D97-AF65-F5344CB8AC3E}">
        <p14:creationId xmlns:p14="http://schemas.microsoft.com/office/powerpoint/2010/main" val="8844671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a:t>
            </a:r>
            <a:r>
              <a:rPr lang="en-US" altLang="zh-CN" dirty="0" smtClean="0"/>
              <a:t>5</a:t>
            </a:r>
            <a:r>
              <a:rPr lang="zh-CN" altLang="en-US" dirty="0" smtClean="0"/>
              <a:t>部分，研究结论和</a:t>
            </a:r>
            <a:r>
              <a:rPr lang="zh-CN" altLang="en-US" dirty="0" smtClean="0"/>
              <a:t>展望</a:t>
            </a:r>
            <a:endParaRPr lang="en-US" altLang="zh-CN" dirty="0" smtClean="0"/>
          </a:p>
          <a:p>
            <a:endParaRPr lang="en-US" altLang="zh-CN" dirty="0" smtClean="0"/>
          </a:p>
          <a:p>
            <a:r>
              <a:rPr lang="en-US" altLang="zh-CN" dirty="0" smtClean="0"/>
              <a:t>13:30</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44</a:t>
            </a:fld>
            <a:endParaRPr lang="zh-CN" altLang="en-US"/>
          </a:p>
        </p:txBody>
      </p:sp>
    </p:spTree>
    <p:extLst>
      <p:ext uri="{BB962C8B-B14F-4D97-AF65-F5344CB8AC3E}">
        <p14:creationId xmlns:p14="http://schemas.microsoft.com/office/powerpoint/2010/main" val="3604026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宋体" panose="02010600030101010101" pitchFamily="2" charset="-122"/>
                <a:ea typeface="+mn-ea"/>
              </a:rPr>
              <a:t>基于分布式的网络架构，实现了</a:t>
            </a:r>
            <a:r>
              <a:rPr lang="zh-CN" altLang="en-US" sz="1200" dirty="0" smtClean="0">
                <a:solidFill>
                  <a:srgbClr val="FF0000"/>
                </a:solidFill>
                <a:latin typeface="宋体" panose="02010600030101010101" pitchFamily="2" charset="-122"/>
                <a:ea typeface="+mn-ea"/>
              </a:rPr>
              <a:t>可扩展性高、灵活性强、稳定性强</a:t>
            </a:r>
            <a:r>
              <a:rPr lang="zh-CN" altLang="en-US" sz="1200" dirty="0" smtClean="0">
                <a:latin typeface="宋体" panose="02010600030101010101" pitchFamily="2" charset="-122"/>
                <a:ea typeface="+mn-ea"/>
              </a:rPr>
              <a:t>的陆地碳循环模型对比系统；</a:t>
            </a:r>
            <a:endParaRPr lang="en-US" altLang="zh-CN" sz="1200" dirty="0" smtClean="0">
              <a:latin typeface="宋体" panose="02010600030101010101" pitchFamily="2" charset="-122"/>
              <a:ea typeface="+mn-ea"/>
            </a:endParaRPr>
          </a:p>
          <a:p>
            <a:r>
              <a:rPr lang="zh-CN" altLang="en-US" sz="1200" dirty="0" smtClean="0">
                <a:latin typeface="宋体" panose="02010600030101010101" pitchFamily="2" charset="-122"/>
                <a:ea typeface="+mn-ea"/>
              </a:rPr>
              <a:t>通过“</a:t>
            </a:r>
            <a:r>
              <a:rPr lang="zh-CN" altLang="en-US" sz="1200" dirty="0" smtClean="0">
                <a:solidFill>
                  <a:srgbClr val="FF0000"/>
                </a:solidFill>
                <a:latin typeface="宋体" panose="02010600030101010101" pitchFamily="2" charset="-122"/>
                <a:ea typeface="+mn-ea"/>
              </a:rPr>
              <a:t>异构性分析</a:t>
            </a:r>
            <a:r>
              <a:rPr lang="en-US" altLang="zh-CN" sz="1200" dirty="0" smtClean="0">
                <a:solidFill>
                  <a:srgbClr val="FF0000"/>
                </a:solidFill>
                <a:latin typeface="宋体" panose="02010600030101010101" pitchFamily="2" charset="-122"/>
                <a:ea typeface="+mn-ea"/>
              </a:rPr>
              <a:t>——</a:t>
            </a:r>
            <a:r>
              <a:rPr lang="zh-CN" altLang="en-US" sz="1200" dirty="0" smtClean="0">
                <a:solidFill>
                  <a:srgbClr val="FF0000"/>
                </a:solidFill>
                <a:latin typeface="宋体" panose="02010600030101010101" pitchFamily="2" charset="-122"/>
                <a:ea typeface="+mn-ea"/>
              </a:rPr>
              <a:t>结构化描述</a:t>
            </a:r>
            <a:r>
              <a:rPr lang="en-US" altLang="zh-CN" sz="1200" dirty="0" smtClean="0">
                <a:solidFill>
                  <a:srgbClr val="FF0000"/>
                </a:solidFill>
                <a:latin typeface="宋体" panose="02010600030101010101" pitchFamily="2" charset="-122"/>
                <a:ea typeface="+mn-ea"/>
              </a:rPr>
              <a:t>——</a:t>
            </a:r>
            <a:r>
              <a:rPr lang="zh-CN" altLang="en-US" sz="1200" dirty="0" smtClean="0">
                <a:solidFill>
                  <a:srgbClr val="FF0000"/>
                </a:solidFill>
                <a:latin typeface="宋体" panose="02010600030101010101" pitchFamily="2" charset="-122"/>
                <a:ea typeface="+mn-ea"/>
              </a:rPr>
              <a:t>标准化封装</a:t>
            </a:r>
            <a:r>
              <a:rPr lang="en-US" altLang="zh-CN" sz="1200" dirty="0" smtClean="0">
                <a:solidFill>
                  <a:srgbClr val="FF0000"/>
                </a:solidFill>
                <a:latin typeface="宋体" panose="02010600030101010101" pitchFamily="2" charset="-122"/>
                <a:ea typeface="+mn-ea"/>
              </a:rPr>
              <a:t>——</a:t>
            </a:r>
            <a:r>
              <a:rPr lang="zh-CN" altLang="en-US" sz="1200" dirty="0" smtClean="0">
                <a:solidFill>
                  <a:srgbClr val="FF0000"/>
                </a:solidFill>
                <a:latin typeface="宋体" panose="02010600030101010101" pitchFamily="2" charset="-122"/>
                <a:ea typeface="+mn-ea"/>
              </a:rPr>
              <a:t>资源部署</a:t>
            </a:r>
            <a:r>
              <a:rPr lang="en-US" altLang="zh-CN" sz="1200" dirty="0" smtClean="0">
                <a:solidFill>
                  <a:srgbClr val="FF0000"/>
                </a:solidFill>
                <a:latin typeface="宋体" panose="02010600030101010101" pitchFamily="2" charset="-122"/>
                <a:ea typeface="+mn-ea"/>
              </a:rPr>
              <a:t>——</a:t>
            </a:r>
            <a:r>
              <a:rPr lang="zh-CN" altLang="en-US" sz="1200" dirty="0" smtClean="0">
                <a:solidFill>
                  <a:srgbClr val="FF0000"/>
                </a:solidFill>
                <a:latin typeface="宋体" panose="02010600030101010101" pitchFamily="2" charset="-122"/>
                <a:ea typeface="+mn-ea"/>
              </a:rPr>
              <a:t>服务发布</a:t>
            </a:r>
            <a:r>
              <a:rPr lang="zh-CN" altLang="en-US" sz="1200" dirty="0" smtClean="0">
                <a:latin typeface="宋体" panose="02010600030101010101" pitchFamily="2" charset="-122"/>
                <a:ea typeface="+mn-ea"/>
              </a:rPr>
              <a:t>”这一流程，实现了陆地碳循环模型资源、数据资源和对比方法的组件化；</a:t>
            </a:r>
            <a:endParaRPr lang="en-US" altLang="zh-CN" sz="1200" dirty="0" smtClean="0">
              <a:latin typeface="宋体" panose="02010600030101010101" pitchFamily="2" charset="-122"/>
              <a:ea typeface="+mn-ea"/>
            </a:endParaRPr>
          </a:p>
          <a:p>
            <a:r>
              <a:rPr lang="zh-CN" altLang="en-US" sz="1200" dirty="0" smtClean="0">
                <a:latin typeface="宋体" panose="02010600030101010101" pitchFamily="2" charset="-122"/>
                <a:ea typeface="+mn-ea"/>
              </a:rPr>
              <a:t>通过“</a:t>
            </a:r>
            <a:r>
              <a:rPr lang="zh-CN" altLang="en-US" sz="1200" dirty="0" smtClean="0">
                <a:solidFill>
                  <a:srgbClr val="FF0000"/>
                </a:solidFill>
                <a:latin typeface="宋体" panose="02010600030101010101" pitchFamily="2" charset="-122"/>
                <a:ea typeface="+mn-ea"/>
              </a:rPr>
              <a:t>对比主题</a:t>
            </a:r>
            <a:r>
              <a:rPr lang="en-US" altLang="zh-CN" sz="1200" dirty="0" smtClean="0">
                <a:solidFill>
                  <a:srgbClr val="FF0000"/>
                </a:solidFill>
                <a:latin typeface="宋体" panose="02010600030101010101" pitchFamily="2" charset="-122"/>
                <a:ea typeface="+mn-ea"/>
              </a:rPr>
              <a:t>——</a:t>
            </a:r>
            <a:r>
              <a:rPr lang="zh-CN" altLang="en-US" sz="1200" dirty="0" smtClean="0">
                <a:solidFill>
                  <a:srgbClr val="FF0000"/>
                </a:solidFill>
                <a:latin typeface="宋体" panose="02010600030101010101" pitchFamily="2" charset="-122"/>
                <a:ea typeface="+mn-ea"/>
              </a:rPr>
              <a:t>对比工程</a:t>
            </a:r>
            <a:r>
              <a:rPr lang="en-US" altLang="zh-CN" sz="1200" dirty="0" smtClean="0">
                <a:solidFill>
                  <a:srgbClr val="FF0000"/>
                </a:solidFill>
                <a:latin typeface="宋体" panose="02010600030101010101" pitchFamily="2" charset="-122"/>
                <a:ea typeface="+mn-ea"/>
              </a:rPr>
              <a:t>——</a:t>
            </a:r>
            <a:r>
              <a:rPr lang="zh-CN" altLang="en-US" sz="1200" dirty="0" smtClean="0">
                <a:solidFill>
                  <a:srgbClr val="FF0000"/>
                </a:solidFill>
                <a:latin typeface="宋体" panose="02010600030101010101" pitchFamily="2" charset="-122"/>
                <a:ea typeface="+mn-ea"/>
              </a:rPr>
              <a:t>对比任务</a:t>
            </a:r>
            <a:r>
              <a:rPr lang="zh-CN" altLang="en-US" sz="1200" dirty="0" smtClean="0">
                <a:latin typeface="宋体" panose="02010600030101010101" pitchFamily="2" charset="-122"/>
                <a:ea typeface="+mn-ea"/>
              </a:rPr>
              <a:t>”这一对比方案表达模型，实现了对比方案的</a:t>
            </a:r>
            <a:r>
              <a:rPr lang="zh-CN" altLang="en-US" sz="1200" dirty="0" smtClean="0">
                <a:solidFill>
                  <a:srgbClr val="FF0000"/>
                </a:solidFill>
                <a:latin typeface="宋体" panose="02010600030101010101" pitchFamily="2" charset="-122"/>
                <a:ea typeface="+mn-ea"/>
              </a:rPr>
              <a:t>可重用。</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45</a:t>
            </a:fld>
            <a:endParaRPr lang="zh-CN" altLang="en-US"/>
          </a:p>
        </p:txBody>
      </p:sp>
    </p:spTree>
    <p:extLst>
      <p:ext uri="{BB962C8B-B14F-4D97-AF65-F5344CB8AC3E}">
        <p14:creationId xmlns:p14="http://schemas.microsoft.com/office/powerpoint/2010/main" val="26143635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最后是不足与展望，本文受限于</a:t>
            </a:r>
            <a:r>
              <a:rPr lang="zh-CN" altLang="zh-CN" sz="1200" kern="1200" dirty="0" smtClean="0">
                <a:solidFill>
                  <a:schemeClr val="tx1"/>
                </a:solidFill>
                <a:effectLst/>
                <a:latin typeface="+mn-lt"/>
                <a:ea typeface="+mn-ea"/>
                <a:cs typeface="+mn-cs"/>
              </a:rPr>
              <a:t>陆地碳循环模型和数据资源的收集</a:t>
            </a:r>
            <a:r>
              <a:rPr lang="zh-CN" altLang="en-US" sz="1200" kern="1200" dirty="0" smtClean="0">
                <a:solidFill>
                  <a:schemeClr val="tx1"/>
                </a:solidFill>
                <a:effectLst/>
                <a:latin typeface="+mn-lt"/>
                <a:ea typeface="+mn-ea"/>
                <a:cs typeface="+mn-cs"/>
              </a:rPr>
              <a:t>，对模型的理解也有限，目前还存在着一些不足之处，接下来的工作将从以下几个方面展开</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对三个模型的源码修改和参数调整；</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进一步规范三种服务的发布标准；</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扩展对比的模型和验证数据集的数量。</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46</a:t>
            </a:fld>
            <a:endParaRPr lang="zh-CN" altLang="en-US"/>
          </a:p>
        </p:txBody>
      </p:sp>
    </p:spTree>
    <p:extLst>
      <p:ext uri="{BB962C8B-B14F-4D97-AF65-F5344CB8AC3E}">
        <p14:creationId xmlns:p14="http://schemas.microsoft.com/office/powerpoint/2010/main" val="32353021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a:t>
            </a:r>
            <a:r>
              <a:rPr lang="zh-CN" altLang="en-US" dirty="0" smtClean="0"/>
              <a:t>的汇报到</a:t>
            </a:r>
            <a:r>
              <a:rPr lang="zh-CN" altLang="en-US" dirty="0" smtClean="0"/>
              <a:t>此结束，敬请各位老师批评</a:t>
            </a:r>
            <a:r>
              <a:rPr lang="zh-CN" altLang="en-US" dirty="0" smtClean="0"/>
              <a:t>指正，谢谢！</a:t>
            </a:r>
            <a:endParaRPr lang="zh-CN" altLang="en-US" dirty="0"/>
          </a:p>
        </p:txBody>
      </p:sp>
      <p:sp>
        <p:nvSpPr>
          <p:cNvPr id="4" name="灯片编号占位符 3"/>
          <p:cNvSpPr>
            <a:spLocks noGrp="1"/>
          </p:cNvSpPr>
          <p:nvPr>
            <p:ph type="sldNum" sz="quarter" idx="10"/>
          </p:nvPr>
        </p:nvSpPr>
        <p:spPr/>
        <p:txBody>
          <a:bodyPr/>
          <a:lstStyle/>
          <a:p>
            <a:fld id="{645C7AD7-87AD-4420-986E-A18B90466BB0}" type="slidenum">
              <a:rPr lang="zh-CN" altLang="en-US" smtClean="0"/>
              <a:pPr/>
              <a:t>47</a:t>
            </a:fld>
            <a:endParaRPr lang="zh-CN" altLang="en-US"/>
          </a:p>
        </p:txBody>
      </p:sp>
    </p:spTree>
    <p:extLst>
      <p:ext uri="{BB962C8B-B14F-4D97-AF65-F5344CB8AC3E}">
        <p14:creationId xmlns:p14="http://schemas.microsoft.com/office/powerpoint/2010/main" val="1914138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5</a:t>
            </a:fld>
            <a:endParaRPr lang="zh-CN" altLang="en-US"/>
          </a:p>
        </p:txBody>
      </p:sp>
    </p:spTree>
    <p:extLst>
      <p:ext uri="{BB962C8B-B14F-4D97-AF65-F5344CB8AC3E}">
        <p14:creationId xmlns:p14="http://schemas.microsoft.com/office/powerpoint/2010/main" val="1645368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第二部分是</a:t>
            </a:r>
            <a:r>
              <a:rPr lang="zh-CN" altLang="en-US" dirty="0" smtClean="0"/>
              <a:t>国内外研究现状</a:t>
            </a:r>
            <a:endParaRPr lang="en-US" altLang="zh-CN" dirty="0" smtClean="0"/>
          </a:p>
          <a:p>
            <a:endParaRPr lang="en-US" altLang="zh-CN" dirty="0" smtClean="0"/>
          </a:p>
          <a:p>
            <a:r>
              <a:rPr lang="en-US" altLang="zh-CN" dirty="0" smtClean="0"/>
              <a:t>1:50</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6</a:t>
            </a:fld>
            <a:endParaRPr lang="zh-CN" altLang="en-US"/>
          </a:p>
        </p:txBody>
      </p:sp>
    </p:spTree>
    <p:extLst>
      <p:ext uri="{BB962C8B-B14F-4D97-AF65-F5344CB8AC3E}">
        <p14:creationId xmlns:p14="http://schemas.microsoft.com/office/powerpoint/2010/main" val="3490943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第一点陆地碳循环模型，陆地碳循环模型根据机理可分为统计模型、生态过程模型和遥感与过程耦合</a:t>
            </a:r>
            <a:r>
              <a:rPr lang="zh-CN" altLang="en-US" dirty="0" smtClean="0"/>
              <a:t>模型。</a:t>
            </a:r>
            <a:r>
              <a:rPr lang="zh-CN" altLang="en-US" dirty="0" smtClean="0"/>
              <a:t>每种模型都有其各自的优缺点和使用</a:t>
            </a:r>
            <a:r>
              <a:rPr lang="zh-CN" altLang="en-US" dirty="0" smtClean="0"/>
              <a:t>的约束条件</a:t>
            </a:r>
            <a:r>
              <a:rPr lang="zh-CN" altLang="en-US" dirty="0" smtClean="0"/>
              <a:t>。</a:t>
            </a:r>
            <a:endParaRPr lang="en-US" altLang="zh-CN" dirty="0" smtClean="0"/>
          </a:p>
          <a:p>
            <a:endParaRPr lang="en-US" altLang="zh-CN" dirty="0" smtClean="0"/>
          </a:p>
          <a:p>
            <a:r>
              <a:rPr lang="zh-CN" altLang="en-US" dirty="0" smtClean="0"/>
              <a:t>陆地碳循环模型根据生态系统类型又可以分为森林、草地、农田、湿地和内陆水体生态系统碳循环模型。</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7</a:t>
            </a:fld>
            <a:endParaRPr lang="zh-CN" altLang="en-US"/>
          </a:p>
        </p:txBody>
      </p:sp>
    </p:spTree>
    <p:extLst>
      <p:ext uri="{BB962C8B-B14F-4D97-AF65-F5344CB8AC3E}">
        <p14:creationId xmlns:p14="http://schemas.microsoft.com/office/powerpoint/2010/main" val="2741564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第二点，陆地碳循环模型对比计划。目前开展</a:t>
            </a:r>
            <a:r>
              <a:rPr lang="zh-CN" altLang="en-US" dirty="0" smtClean="0"/>
              <a:t>的对比计划主要包括以下</a:t>
            </a:r>
            <a:r>
              <a:rPr lang="en-US" altLang="zh-CN" dirty="0" smtClean="0"/>
              <a:t>6</a:t>
            </a:r>
            <a:r>
              <a:rPr lang="zh-CN" altLang="en-US" dirty="0" smtClean="0"/>
              <a:t>个，其对比内容大概可以分为两类。</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第一类，通过</a:t>
            </a:r>
            <a:r>
              <a:rPr lang="zh-CN" altLang="en-US" dirty="0" smtClean="0">
                <a:solidFill>
                  <a:schemeClr val="tx1"/>
                </a:solidFill>
              </a:rPr>
              <a:t>制定标准实验协议，使用相同的驱动数据，分多个阶段对研究区域的模拟结果开展对比。</a:t>
            </a:r>
            <a:endParaRPr lang="en-US" altLang="zh-CN"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solidFill>
              </a:rPr>
              <a:t>第二类，通过陆地碳循环模型与其他</a:t>
            </a:r>
            <a:r>
              <a:rPr lang="zh-CN" altLang="en-US" dirty="0" smtClean="0">
                <a:solidFill>
                  <a:schemeClr val="tx1"/>
                </a:solidFill>
              </a:rPr>
              <a:t>大型气候系统模式</a:t>
            </a:r>
            <a:r>
              <a:rPr lang="zh-CN" altLang="en-US" dirty="0" smtClean="0">
                <a:solidFill>
                  <a:schemeClr val="tx1"/>
                </a:solidFill>
              </a:rPr>
              <a:t>的耦合，来预测未来气候情景下的植被生产力，并对不同模型的模拟结果开展对比。</a:t>
            </a:r>
          </a:p>
        </p:txBody>
      </p:sp>
      <p:sp>
        <p:nvSpPr>
          <p:cNvPr id="4" name="灯片编号占位符 3"/>
          <p:cNvSpPr>
            <a:spLocks noGrp="1"/>
          </p:cNvSpPr>
          <p:nvPr>
            <p:ph type="sldNum" sz="quarter" idx="10"/>
          </p:nvPr>
        </p:nvSpPr>
        <p:spPr/>
        <p:txBody>
          <a:bodyPr/>
          <a:lstStyle/>
          <a:p>
            <a:fld id="{7DD2825C-F076-4B04-8DAD-8F7DDF8C492E}" type="slidenum">
              <a:rPr lang="zh-CN" altLang="en-US" smtClean="0"/>
              <a:t>8</a:t>
            </a:fld>
            <a:endParaRPr lang="zh-CN" altLang="en-US"/>
          </a:p>
        </p:txBody>
      </p:sp>
    </p:spTree>
    <p:extLst>
      <p:ext uri="{BB962C8B-B14F-4D97-AF65-F5344CB8AC3E}">
        <p14:creationId xmlns:p14="http://schemas.microsoft.com/office/powerpoint/2010/main" val="6911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第三点陆地碳循环模型对比工具，国际土地模型基准和区域气候评估系统分别开发并发布了开源</a:t>
            </a:r>
            <a:r>
              <a:rPr lang="zh-CN" altLang="en-US" dirty="0" smtClean="0"/>
              <a:t>的模型</a:t>
            </a:r>
            <a:r>
              <a:rPr lang="zh-CN" altLang="en-US" dirty="0" smtClean="0"/>
              <a:t>对比工具，降低了</a:t>
            </a:r>
            <a:r>
              <a:rPr lang="zh-CN" altLang="en-US" dirty="0" smtClean="0"/>
              <a:t>模型对比</a:t>
            </a:r>
            <a:r>
              <a:rPr lang="zh-CN" altLang="en-US" dirty="0" smtClean="0"/>
              <a:t>分析的</a:t>
            </a:r>
            <a:r>
              <a:rPr lang="zh-CN" altLang="en-US" dirty="0" smtClean="0"/>
              <a:t>难度，为模型的离线化对比提供了有效的支撑</a:t>
            </a:r>
            <a:endParaRPr lang="zh-CN" altLang="en-US" dirty="0"/>
          </a:p>
        </p:txBody>
      </p:sp>
      <p:sp>
        <p:nvSpPr>
          <p:cNvPr id="4" name="灯片编号占位符 3"/>
          <p:cNvSpPr>
            <a:spLocks noGrp="1"/>
          </p:cNvSpPr>
          <p:nvPr>
            <p:ph type="sldNum" sz="quarter" idx="10"/>
          </p:nvPr>
        </p:nvSpPr>
        <p:spPr/>
        <p:txBody>
          <a:bodyPr/>
          <a:lstStyle/>
          <a:p>
            <a:fld id="{7DD2825C-F076-4B04-8DAD-8F7DDF8C492E}" type="slidenum">
              <a:rPr lang="zh-CN" altLang="en-US" smtClean="0"/>
              <a:t>9</a:t>
            </a:fld>
            <a:endParaRPr lang="zh-CN" altLang="en-US"/>
          </a:p>
        </p:txBody>
      </p:sp>
    </p:spTree>
    <p:extLst>
      <p:ext uri="{BB962C8B-B14F-4D97-AF65-F5344CB8AC3E}">
        <p14:creationId xmlns:p14="http://schemas.microsoft.com/office/powerpoint/2010/main" val="20775266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9"/>
          <p:cNvSpPr>
            <a:spLocks noChangeArrowheads="1"/>
          </p:cNvSpPr>
          <p:nvPr/>
        </p:nvSpPr>
        <p:spPr bwMode="ltGray">
          <a:xfrm>
            <a:off x="8004175" y="0"/>
            <a:ext cx="1139825" cy="685800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5" name="Rectangle 30"/>
          <p:cNvSpPr>
            <a:spLocks noChangeArrowheads="1"/>
          </p:cNvSpPr>
          <p:nvPr/>
        </p:nvSpPr>
        <p:spPr bwMode="ltGray">
          <a:xfrm>
            <a:off x="0" y="4638675"/>
            <a:ext cx="9144000" cy="2219325"/>
          </a:xfrm>
          <a:prstGeom prst="rect">
            <a:avLst/>
          </a:prstGeom>
          <a:solidFill>
            <a:schemeClr val="folHlink">
              <a:alpha val="31000"/>
            </a:schemeClr>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6" name="Rectangle 31"/>
          <p:cNvSpPr>
            <a:spLocks noChangeArrowheads="1"/>
          </p:cNvSpPr>
          <p:nvPr/>
        </p:nvSpPr>
        <p:spPr bwMode="ltGray">
          <a:xfrm>
            <a:off x="0" y="2149475"/>
            <a:ext cx="9144000" cy="249872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7" name="Freeform 32"/>
          <p:cNvSpPr>
            <a:spLocks/>
          </p:cNvSpPr>
          <p:nvPr/>
        </p:nvSpPr>
        <p:spPr bwMode="ltGray">
          <a:xfrm>
            <a:off x="-9525" y="2138363"/>
            <a:ext cx="8015288" cy="2271712"/>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alpha val="73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pic>
        <p:nvPicPr>
          <p:cNvPr id="8" name="图片 22" descr="图2.png"/>
          <p:cNvPicPr>
            <a:picLocks noChangeAspect="1"/>
          </p:cNvPicPr>
          <p:nvPr/>
        </p:nvPicPr>
        <p:blipFill>
          <a:blip r:embed="rId2" cstate="print"/>
          <a:srcRect/>
          <a:stretch>
            <a:fillRect/>
          </a:stretch>
        </p:blipFill>
        <p:spPr bwMode="auto">
          <a:xfrm>
            <a:off x="-468560" y="2347870"/>
            <a:ext cx="4155876" cy="3116907"/>
          </a:xfrm>
          <a:prstGeom prst="rect">
            <a:avLst/>
          </a:prstGeom>
          <a:noFill/>
          <a:ln w="9525">
            <a:noFill/>
            <a:miter lim="800000"/>
            <a:headEnd/>
            <a:tailEnd/>
          </a:ln>
        </p:spPr>
      </p:pic>
      <p:pic>
        <p:nvPicPr>
          <p:cNvPr id="10" name="Picture 2"/>
          <p:cNvPicPr>
            <a:picLocks noChangeAspect="1" noChangeArrowheads="1"/>
          </p:cNvPicPr>
          <p:nvPr/>
        </p:nvPicPr>
        <p:blipFill>
          <a:blip r:embed="rId3" cstate="print"/>
          <a:srcRect/>
          <a:stretch>
            <a:fillRect/>
          </a:stretch>
        </p:blipFill>
        <p:spPr bwMode="auto">
          <a:xfrm>
            <a:off x="901467" y="217488"/>
            <a:ext cx="655637" cy="620712"/>
          </a:xfrm>
          <a:prstGeom prst="rect">
            <a:avLst/>
          </a:prstGeom>
          <a:noFill/>
          <a:ln w="9525">
            <a:noFill/>
            <a:miter lim="800000"/>
            <a:headEnd/>
            <a:tailEnd/>
          </a:ln>
        </p:spPr>
      </p:pic>
      <p:sp>
        <p:nvSpPr>
          <p:cNvPr id="3074" name="Rectangle 2"/>
          <p:cNvSpPr>
            <a:spLocks noGrp="1" noChangeArrowheads="1"/>
          </p:cNvSpPr>
          <p:nvPr>
            <p:ph type="ctrTitle"/>
          </p:nvPr>
        </p:nvSpPr>
        <p:spPr bwMode="black">
          <a:xfrm>
            <a:off x="1219200" y="1181100"/>
            <a:ext cx="6705600" cy="952500"/>
          </a:xfrm>
        </p:spPr>
        <p:txBody>
          <a:bodyPr/>
          <a:lstStyle>
            <a:lvl1pPr algn="r">
              <a:defRPr sz="3600" b="1">
                <a:solidFill>
                  <a:schemeClr val="tx2"/>
                </a:solidFill>
              </a:defRPr>
            </a:lvl1pPr>
          </a:lstStyle>
          <a:p>
            <a:r>
              <a:rPr lang="zh-CN" altLang="en-US" dirty="0" smtClean="0"/>
              <a:t>单击此处编辑母版标题样式</a:t>
            </a:r>
            <a:endParaRPr lang="en-US" altLang="zh-CN" dirty="0"/>
          </a:p>
        </p:txBody>
      </p:sp>
      <p:sp>
        <p:nvSpPr>
          <p:cNvPr id="3075" name="Rectangle 3"/>
          <p:cNvSpPr>
            <a:spLocks noGrp="1" noChangeArrowheads="1"/>
          </p:cNvSpPr>
          <p:nvPr>
            <p:ph type="subTitle" idx="1"/>
          </p:nvPr>
        </p:nvSpPr>
        <p:spPr bwMode="white">
          <a:xfrm>
            <a:off x="3225800" y="3276600"/>
            <a:ext cx="4648200" cy="533400"/>
          </a:xfrm>
        </p:spPr>
        <p:txBody>
          <a:bodyPr/>
          <a:lstStyle>
            <a:lvl1pPr marL="0" indent="0" algn="r">
              <a:buFont typeface="Wingdings" pitchFamily="2" charset="2"/>
              <a:buNone/>
              <a:defRPr sz="1800" b="0">
                <a:solidFill>
                  <a:schemeClr val="bg1"/>
                </a:solidFill>
              </a:defRPr>
            </a:lvl1pPr>
          </a:lstStyle>
          <a:p>
            <a:r>
              <a:rPr lang="zh-CN" altLang="en-US" dirty="0" smtClean="0"/>
              <a:t>单击此处编辑母版副标题样式</a:t>
            </a:r>
            <a:endParaRPr lang="en-US" altLang="zh-CN" dirty="0"/>
          </a:p>
        </p:txBody>
      </p:sp>
      <p:sp>
        <p:nvSpPr>
          <p:cNvPr id="11" name="Rectangle 4"/>
          <p:cNvSpPr>
            <a:spLocks noGrp="1" noChangeArrowheads="1"/>
          </p:cNvSpPr>
          <p:nvPr>
            <p:ph type="dt" sz="half" idx="10"/>
          </p:nvPr>
        </p:nvSpPr>
        <p:spPr>
          <a:xfrm>
            <a:off x="3886200" y="6527800"/>
            <a:ext cx="1752600" cy="168275"/>
          </a:xfrm>
        </p:spPr>
        <p:txBody>
          <a:bodyPr/>
          <a:lstStyle>
            <a:lvl1pPr algn="r">
              <a:defRPr>
                <a:solidFill>
                  <a:srgbClr val="6542AA"/>
                </a:solidFill>
                <a:latin typeface="Times New Roman" pitchFamily="18" charset="0"/>
                <a:ea typeface="宋体" charset="-122"/>
              </a:defRPr>
            </a:lvl1pPr>
          </a:lstStyle>
          <a:p>
            <a:fld id="{DADE0057-2496-4923-BD3C-CA1F4D348279}" type="datetime1">
              <a:rPr lang="zh-CN" altLang="en-US" smtClean="0"/>
              <a:t>2019/5/20</a:t>
            </a:fld>
            <a:endParaRPr lang="zh-CN" altLang="en-US"/>
          </a:p>
        </p:txBody>
      </p:sp>
      <p:sp>
        <p:nvSpPr>
          <p:cNvPr id="12" name="Rectangle 5"/>
          <p:cNvSpPr>
            <a:spLocks noGrp="1" noChangeArrowheads="1"/>
          </p:cNvSpPr>
          <p:nvPr>
            <p:ph type="ftr" sz="quarter" idx="11"/>
          </p:nvPr>
        </p:nvSpPr>
        <p:spPr>
          <a:xfrm>
            <a:off x="304800" y="6502400"/>
            <a:ext cx="2057400" cy="228600"/>
          </a:xfrm>
        </p:spPr>
        <p:txBody>
          <a:bodyPr/>
          <a:lstStyle>
            <a:lvl1pPr algn="ctr">
              <a:defRPr sz="1400">
                <a:solidFill>
                  <a:srgbClr val="6542AA"/>
                </a:solidFill>
                <a:latin typeface="Times New Roman" pitchFamily="18" charset="0"/>
              </a:defRPr>
            </a:lvl1pPr>
          </a:lstStyle>
          <a:p>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020" y="188640"/>
            <a:ext cx="648072" cy="648072"/>
          </a:xfrm>
          <a:prstGeom prst="rect">
            <a:avLst/>
          </a:prstGeom>
        </p:spPr>
      </p:pic>
      <p:pic>
        <p:nvPicPr>
          <p:cNvPr id="2"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87279" y="363960"/>
            <a:ext cx="1132493" cy="370194"/>
          </a:xfrm>
          <a:prstGeom prst="rect">
            <a:avLst/>
          </a:prstGeom>
        </p:spPr>
      </p:pic>
      <p:sp>
        <p:nvSpPr>
          <p:cNvPr id="13" name="Rectangle 6"/>
          <p:cNvSpPr>
            <a:spLocks noGrp="1" noChangeArrowheads="1"/>
          </p:cNvSpPr>
          <p:nvPr>
            <p:ph type="sldNum" sz="quarter" idx="12"/>
          </p:nvPr>
        </p:nvSpPr>
        <p:spPr>
          <a:xfrm>
            <a:off x="8293100" y="6413500"/>
            <a:ext cx="457200" cy="182563"/>
          </a:xfrm>
          <a:noFill/>
        </p:spPr>
        <p:txBody>
          <a:bodyPr/>
          <a:lstStyle>
            <a:lvl1pPr algn="r">
              <a:defRPr sz="1400">
                <a:latin typeface="Times New Roman" pitchFamily="18" charset="0"/>
              </a:defRPr>
            </a:lvl1pPr>
          </a:lstStyle>
          <a:p>
            <a:fld id="{57EA92A5-C027-4AA6-B826-350AEA676BBC}" type="slidenum">
              <a:rPr lang="zh-CN" altLang="en-US" smtClean="0"/>
              <a:pPr/>
              <a:t>‹#›</a:t>
            </a:fld>
            <a:endParaRPr lang="zh-CN" altLang="en-US" dirty="0"/>
          </a:p>
        </p:txBody>
      </p:sp>
      <p:pic>
        <p:nvPicPr>
          <p:cNvPr id="3" name="图片 2"/>
          <p:cNvPicPr>
            <a:picLocks noChangeAspect="1"/>
          </p:cNvPicPr>
          <p:nvPr userDrawn="1"/>
        </p:nvPicPr>
        <p:blipFill rotWithShape="1">
          <a:blip r:embed="rId6">
            <a:extLst>
              <a:ext uri="{28A0092B-C50C-407E-A947-70E740481C1C}">
                <a14:useLocalDpi xmlns:a14="http://schemas.microsoft.com/office/drawing/2010/main" val="0"/>
              </a:ext>
            </a:extLst>
          </a:blip>
          <a:srcRect l="16313" r="27406"/>
          <a:stretch/>
        </p:blipFill>
        <p:spPr>
          <a:xfrm>
            <a:off x="2572922" y="1117650"/>
            <a:ext cx="3594377" cy="1015157"/>
          </a:xfrm>
          <a:prstGeom prst="rect">
            <a:avLst/>
          </a:prstGeom>
        </p:spPr>
      </p:pic>
    </p:spTree>
    <p:extLst>
      <p:ext uri="{BB962C8B-B14F-4D97-AF65-F5344CB8AC3E}">
        <p14:creationId xmlns:p14="http://schemas.microsoft.com/office/powerpoint/2010/main" val="573692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fld id="{B1A4792D-BE95-4819-918A-185FBCCD42D8}" type="datetime1">
              <a:rPr lang="zh-CN" altLang="en-US" smtClean="0"/>
              <a:t>2019/5/20</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418043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34150" y="381000"/>
            <a:ext cx="20764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381000"/>
            <a:ext cx="607695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fld id="{03F9CA6C-E40B-4D28-B312-C729E9774218}" type="datetime1">
              <a:rPr lang="zh-CN" altLang="en-US" smtClean="0"/>
              <a:t>2019/5/20</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095267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67818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04800" y="1066800"/>
            <a:ext cx="8305800" cy="5257800"/>
          </a:xfrm>
        </p:spPr>
        <p:txBody>
          <a:bodyPr/>
          <a:lstStyle/>
          <a:p>
            <a:pPr lvl="0"/>
            <a:r>
              <a:rPr lang="zh-CN" altLang="en-US" noProof="0" smtClean="0"/>
              <a:t>单击图标添加表格</a:t>
            </a:r>
          </a:p>
        </p:txBody>
      </p:sp>
      <p:sp>
        <p:nvSpPr>
          <p:cNvPr id="4" name="Rectangle 4"/>
          <p:cNvSpPr>
            <a:spLocks noGrp="1" noChangeArrowheads="1"/>
          </p:cNvSpPr>
          <p:nvPr>
            <p:ph type="dt" sz="half" idx="10"/>
          </p:nvPr>
        </p:nvSpPr>
        <p:spPr>
          <a:ln/>
        </p:spPr>
        <p:txBody>
          <a:bodyPr/>
          <a:lstStyle>
            <a:lvl1pPr>
              <a:defRPr/>
            </a:lvl1pPr>
          </a:lstStyle>
          <a:p>
            <a:fld id="{A622D0B5-90E1-4D80-B122-5F208F77A4D8}" type="datetime1">
              <a:rPr lang="zh-CN" altLang="en-US" smtClean="0"/>
              <a:t>2019/5/20</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4029702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dt" sz="half" idx="10"/>
          </p:nvPr>
        </p:nvSpPr>
        <p:spPr/>
        <p:txBody>
          <a:bodyPr/>
          <a:lstStyle>
            <a:lvl1pPr>
              <a:defRPr/>
            </a:lvl1pPr>
          </a:lstStyle>
          <a:p>
            <a:fld id="{0424A24F-170E-44D4-92F5-A2C2956262A3}" type="datetime1">
              <a:rPr lang="zh-CN" altLang="en-US" smtClean="0"/>
              <a:t>2019/5/20</a:t>
            </a:fld>
            <a:endParaRPr lang="zh-CN" altLang="en-US"/>
          </a:p>
        </p:txBody>
      </p:sp>
      <p:sp>
        <p:nvSpPr>
          <p:cNvPr id="4" name="Rectangle 6"/>
          <p:cNvSpPr>
            <a:spLocks noGrp="1" noChangeArrowheads="1"/>
          </p:cNvSpPr>
          <p:nvPr>
            <p:ph type="ftr" sz="quarter" idx="11"/>
          </p:nvPr>
        </p:nvSpPr>
        <p:spPr/>
        <p:txBody>
          <a:bodyPr/>
          <a:lstStyle>
            <a:lvl1pPr>
              <a:defRPr/>
            </a:lvl1pPr>
          </a:lstStyle>
          <a:p>
            <a:endParaRPr lang="zh-CN" altLang="en-US"/>
          </a:p>
        </p:txBody>
      </p:sp>
      <p:sp>
        <p:nvSpPr>
          <p:cNvPr id="5" name="Rectangle 7"/>
          <p:cNvSpPr>
            <a:spLocks noGrp="1" noChangeArrowheads="1"/>
          </p:cNvSpPr>
          <p:nvPr>
            <p:ph type="sldNum" sz="quarter" idx="12"/>
          </p:nvPr>
        </p:nvSpPr>
        <p:spPr/>
        <p:txBody>
          <a:bodyPr/>
          <a:lstStyle>
            <a:lvl1pPr>
              <a:defRPr/>
            </a:lvl1pPr>
          </a:lstStyle>
          <a:p>
            <a:fld id="{57EA92A5-C027-4AA6-B826-350AEA676BBC}" type="slidenum">
              <a:rPr lang="zh-CN" altLang="en-US" smtClean="0"/>
              <a:pPr/>
              <a:t>‹#›</a:t>
            </a:fld>
            <a:endParaRPr lang="zh-CN" altLang="en-US"/>
          </a:p>
        </p:txBody>
      </p:sp>
    </p:spTree>
    <p:extLst>
      <p:ext uri="{BB962C8B-B14F-4D97-AF65-F5344CB8AC3E}">
        <p14:creationId xmlns:p14="http://schemas.microsoft.com/office/powerpoint/2010/main" val="2167298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目录幻灯片">
    <p:spTree>
      <p:nvGrpSpPr>
        <p:cNvPr id="1" name=""/>
        <p:cNvGrpSpPr/>
        <p:nvPr/>
      </p:nvGrpSpPr>
      <p:grpSpPr>
        <a:xfrm>
          <a:off x="0" y="0"/>
          <a:ext cx="0" cy="0"/>
          <a:chOff x="0" y="0"/>
          <a:chExt cx="0" cy="0"/>
        </a:xfrm>
      </p:grpSpPr>
      <p:sp>
        <p:nvSpPr>
          <p:cNvPr id="18" name="Rectangle 29"/>
          <p:cNvSpPr>
            <a:spLocks noChangeArrowheads="1"/>
          </p:cNvSpPr>
          <p:nvPr userDrawn="1"/>
        </p:nvSpPr>
        <p:spPr bwMode="ltGray">
          <a:xfrm>
            <a:off x="8004175" y="0"/>
            <a:ext cx="1139825" cy="685800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23" name="Freeform 34"/>
          <p:cNvSpPr>
            <a:spLocks/>
          </p:cNvSpPr>
          <p:nvPr userDrawn="1"/>
        </p:nvSpPr>
        <p:spPr bwMode="ltGray">
          <a:xfrm>
            <a:off x="0" y="542133"/>
            <a:ext cx="8004175" cy="1280693"/>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lumMod val="75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sp>
        <p:nvSpPr>
          <p:cNvPr id="26" name="内容占位符 2"/>
          <p:cNvSpPr>
            <a:spLocks noGrp="1"/>
          </p:cNvSpPr>
          <p:nvPr userDrawn="1">
            <p:ph idx="1"/>
          </p:nvPr>
        </p:nvSpPr>
        <p:spPr>
          <a:xfrm>
            <a:off x="1197241" y="1948074"/>
            <a:ext cx="6302893" cy="4784677"/>
          </a:xfrm>
        </p:spPr>
        <p:txBody>
          <a:bodyPr/>
          <a:lstStyle>
            <a:lvl1pPr>
              <a:lnSpc>
                <a:spcPct val="120000"/>
              </a:lnSpc>
              <a:defRPr b="1" baseline="0">
                <a:latin typeface="Arial" pitchFamily="34" charset="0"/>
                <a:ea typeface="黑体" pitchFamily="49" charset="-122"/>
              </a:defRPr>
            </a:lvl1pPr>
            <a:lvl2pPr>
              <a:lnSpc>
                <a:spcPct val="120000"/>
              </a:lnSpc>
              <a:defRPr b="1" baseline="0">
                <a:latin typeface="Arial" pitchFamily="34" charset="0"/>
                <a:ea typeface="黑体" pitchFamily="49" charset="-122"/>
              </a:defRPr>
            </a:lvl2pPr>
            <a:lvl3pPr>
              <a:lnSpc>
                <a:spcPct val="120000"/>
              </a:lnSpc>
              <a:defRPr b="1" baseline="0">
                <a:latin typeface="Arial" pitchFamily="34" charset="0"/>
                <a:ea typeface="黑体" pitchFamily="49" charset="-122"/>
              </a:defRPr>
            </a:lvl3pPr>
            <a:lvl4pPr marL="1371600" indent="0">
              <a:lnSpc>
                <a:spcPct val="120000"/>
              </a:lnSpc>
              <a:buNone/>
              <a:defRPr baseline="0">
                <a:latin typeface="Arial" pitchFamily="34" charset="0"/>
                <a:ea typeface="黑体" pitchFamily="49" charset="-122"/>
              </a:defRPr>
            </a:lvl4pPr>
            <a:lvl5pPr>
              <a:lnSpc>
                <a:spcPct val="120000"/>
              </a:lnSpc>
              <a:defRPr baseline="0">
                <a:latin typeface="Arial" pitchFamily="34" charset="0"/>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pic>
        <p:nvPicPr>
          <p:cNvPr id="28" name="图片 22" descr="图2.png"/>
          <p:cNvPicPr>
            <a:picLocks noChangeAspect="1"/>
          </p:cNvPicPr>
          <p:nvPr userDrawn="1"/>
        </p:nvPicPr>
        <p:blipFill>
          <a:blip r:embed="rId2" cstate="print"/>
          <a:srcRect/>
          <a:stretch>
            <a:fillRect/>
          </a:stretch>
        </p:blipFill>
        <p:spPr bwMode="auto">
          <a:xfrm>
            <a:off x="-173258" y="383371"/>
            <a:ext cx="2086271" cy="1564703"/>
          </a:xfrm>
          <a:prstGeom prst="rect">
            <a:avLst/>
          </a:prstGeom>
          <a:noFill/>
          <a:ln w="9525">
            <a:noFill/>
            <a:miter lim="800000"/>
            <a:headEnd/>
            <a:tailEnd/>
          </a:ln>
        </p:spPr>
      </p:pic>
      <p:sp>
        <p:nvSpPr>
          <p:cNvPr id="27" name="标题 1"/>
          <p:cNvSpPr>
            <a:spLocks noGrp="1"/>
          </p:cNvSpPr>
          <p:nvPr userDrawn="1">
            <p:ph type="title"/>
          </p:nvPr>
        </p:nvSpPr>
        <p:spPr>
          <a:xfrm>
            <a:off x="1121898" y="914375"/>
            <a:ext cx="6781800" cy="563563"/>
          </a:xfrm>
        </p:spPr>
        <p:txBody>
          <a:bodyPr/>
          <a:lstStyle>
            <a:lvl1pPr>
              <a:defRPr sz="4000"/>
            </a:lvl1pPr>
          </a:lstStyle>
          <a:p>
            <a:r>
              <a:rPr lang="zh-CN" altLang="en-US" dirty="0" smtClean="0"/>
              <a:t>单击此处编辑母版标题样式</a:t>
            </a:r>
            <a:endParaRPr lang="zh-CN" altLang="en-US" dirty="0"/>
          </a:p>
        </p:txBody>
      </p:sp>
      <p:grpSp>
        <p:nvGrpSpPr>
          <p:cNvPr id="30" name="组合 29"/>
          <p:cNvGrpSpPr/>
          <p:nvPr userDrawn="1"/>
        </p:nvGrpSpPr>
        <p:grpSpPr>
          <a:xfrm>
            <a:off x="7696200" y="5638800"/>
            <a:ext cx="1143000" cy="1123950"/>
            <a:chOff x="7696200" y="5638800"/>
            <a:chExt cx="1143000" cy="1123950"/>
          </a:xfrm>
        </p:grpSpPr>
        <p:sp>
          <p:nvSpPr>
            <p:cNvPr id="31" name="AutoShape 42"/>
            <p:cNvSpPr>
              <a:spLocks noChangeArrowheads="1"/>
            </p:cNvSpPr>
            <p:nvPr/>
          </p:nvSpPr>
          <p:spPr bwMode="gray">
            <a:xfrm>
              <a:off x="7696200" y="59436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32" name="AutoShape 43"/>
            <p:cNvSpPr>
              <a:spLocks noChangeArrowheads="1"/>
            </p:cNvSpPr>
            <p:nvPr/>
          </p:nvSpPr>
          <p:spPr bwMode="gray">
            <a:xfrm>
              <a:off x="8229600" y="56388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33" name="AutoShape 44"/>
            <p:cNvSpPr>
              <a:spLocks noChangeArrowheads="1"/>
            </p:cNvSpPr>
            <p:nvPr/>
          </p:nvSpPr>
          <p:spPr bwMode="gray">
            <a:xfrm>
              <a:off x="8220075" y="622935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grpSp>
      <p:sp>
        <p:nvSpPr>
          <p:cNvPr id="35" name="Freeform 34"/>
          <p:cNvSpPr>
            <a:spLocks/>
          </p:cNvSpPr>
          <p:nvPr userDrawn="1"/>
        </p:nvSpPr>
        <p:spPr bwMode="ltGray">
          <a:xfrm>
            <a:off x="8004174" y="542132"/>
            <a:ext cx="1139825" cy="1270419"/>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lumMod val="50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sp>
        <p:nvSpPr>
          <p:cNvPr id="12" name="Rectangle 7"/>
          <p:cNvSpPr>
            <a:spLocks noGrp="1" noChangeArrowheads="1"/>
          </p:cNvSpPr>
          <p:nvPr>
            <p:ph type="sldNum" sz="quarter" idx="12"/>
          </p:nvPr>
        </p:nvSpPr>
        <p:spPr>
          <a:xfrm>
            <a:off x="8293100" y="6375400"/>
            <a:ext cx="457200" cy="228600"/>
          </a:xfrm>
        </p:spPr>
        <p:txBody>
          <a:bodyPr/>
          <a:lstStyle>
            <a:lvl1pPr>
              <a:defRPr/>
            </a:lvl1pPr>
          </a:lstStyle>
          <a:p>
            <a:fld id="{57EA92A5-C027-4AA6-B826-350AEA676BBC}" type="slidenum">
              <a:rPr lang="zh-CN" altLang="en-US" smtClean="0"/>
              <a:pPr/>
              <a:t>‹#›</a:t>
            </a:fld>
            <a:endParaRPr lang="zh-CN" altLang="en-US"/>
          </a:p>
        </p:txBody>
      </p:sp>
    </p:spTree>
    <p:extLst>
      <p:ext uri="{BB962C8B-B14F-4D97-AF65-F5344CB8AC3E}">
        <p14:creationId xmlns:p14="http://schemas.microsoft.com/office/powerpoint/2010/main" val="1672677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sp>
        <p:nvSpPr>
          <p:cNvPr id="4" name="Rectangle 29"/>
          <p:cNvSpPr>
            <a:spLocks noChangeArrowheads="1"/>
          </p:cNvSpPr>
          <p:nvPr/>
        </p:nvSpPr>
        <p:spPr bwMode="ltGray">
          <a:xfrm>
            <a:off x="8004175" y="0"/>
            <a:ext cx="1139825" cy="685800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5" name="Rectangle 30"/>
          <p:cNvSpPr>
            <a:spLocks noChangeArrowheads="1"/>
          </p:cNvSpPr>
          <p:nvPr/>
        </p:nvSpPr>
        <p:spPr bwMode="ltGray">
          <a:xfrm>
            <a:off x="0" y="4638675"/>
            <a:ext cx="9144000" cy="2219325"/>
          </a:xfrm>
          <a:prstGeom prst="rect">
            <a:avLst/>
          </a:prstGeom>
          <a:solidFill>
            <a:schemeClr val="folHlink">
              <a:alpha val="31000"/>
            </a:schemeClr>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6" name="Rectangle 31"/>
          <p:cNvSpPr>
            <a:spLocks noChangeArrowheads="1"/>
          </p:cNvSpPr>
          <p:nvPr/>
        </p:nvSpPr>
        <p:spPr bwMode="ltGray">
          <a:xfrm>
            <a:off x="0" y="2149475"/>
            <a:ext cx="9144000" cy="249872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7" name="Freeform 32"/>
          <p:cNvSpPr>
            <a:spLocks/>
          </p:cNvSpPr>
          <p:nvPr/>
        </p:nvSpPr>
        <p:spPr bwMode="ltGray">
          <a:xfrm>
            <a:off x="-9525" y="2138363"/>
            <a:ext cx="8015288" cy="2271712"/>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accent1">
              <a:alpha val="73000"/>
            </a:schemeClr>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pic>
        <p:nvPicPr>
          <p:cNvPr id="8" name="图片 22" descr="图2.png"/>
          <p:cNvPicPr>
            <a:picLocks noChangeAspect="1"/>
          </p:cNvPicPr>
          <p:nvPr/>
        </p:nvPicPr>
        <p:blipFill>
          <a:blip r:embed="rId2" cstate="print"/>
          <a:srcRect/>
          <a:stretch>
            <a:fillRect/>
          </a:stretch>
        </p:blipFill>
        <p:spPr bwMode="auto">
          <a:xfrm>
            <a:off x="-468560" y="2347870"/>
            <a:ext cx="4155876" cy="3116907"/>
          </a:xfrm>
          <a:prstGeom prst="rect">
            <a:avLst/>
          </a:prstGeom>
          <a:noFill/>
          <a:ln w="9525">
            <a:noFill/>
            <a:miter lim="800000"/>
            <a:headEnd/>
            <a:tailEnd/>
          </a:ln>
        </p:spPr>
      </p:pic>
      <p:pic>
        <p:nvPicPr>
          <p:cNvPr id="10" name="Picture 2"/>
          <p:cNvPicPr>
            <a:picLocks noChangeAspect="1" noChangeArrowheads="1"/>
          </p:cNvPicPr>
          <p:nvPr/>
        </p:nvPicPr>
        <p:blipFill>
          <a:blip r:embed="rId3" cstate="print"/>
          <a:srcRect/>
          <a:stretch>
            <a:fillRect/>
          </a:stretch>
        </p:blipFill>
        <p:spPr bwMode="auto">
          <a:xfrm>
            <a:off x="901467" y="217488"/>
            <a:ext cx="655637" cy="620712"/>
          </a:xfrm>
          <a:prstGeom prst="rect">
            <a:avLst/>
          </a:prstGeom>
          <a:noFill/>
          <a:ln w="9525">
            <a:noFill/>
            <a:miter lim="800000"/>
            <a:headEnd/>
            <a:tailEnd/>
          </a:ln>
        </p:spPr>
      </p:pic>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020" y="188640"/>
            <a:ext cx="648072" cy="648072"/>
          </a:xfrm>
          <a:prstGeom prst="rect">
            <a:avLst/>
          </a:prstGeom>
        </p:spPr>
      </p:pic>
      <p:pic>
        <p:nvPicPr>
          <p:cNvPr id="2"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87279" y="363960"/>
            <a:ext cx="1132493" cy="370194"/>
          </a:xfrm>
          <a:prstGeom prst="rect">
            <a:avLst/>
          </a:prstGeom>
        </p:spPr>
      </p:pic>
      <p:sp>
        <p:nvSpPr>
          <p:cNvPr id="17" name="WordArt 2"/>
          <p:cNvSpPr>
            <a:spLocks noChangeArrowheads="1" noChangeShapeType="1" noTextEdit="1"/>
          </p:cNvSpPr>
          <p:nvPr userDrawn="1"/>
        </p:nvSpPr>
        <p:spPr bwMode="gray">
          <a:xfrm>
            <a:off x="3131840" y="980728"/>
            <a:ext cx="1885300" cy="864096"/>
          </a:xfrm>
          <a:prstGeom prst="rect">
            <a:avLst/>
          </a:prstGeom>
        </p:spPr>
        <p:txBody>
          <a:bodyPr wrap="none" fromWordArt="1">
            <a:prstTxWarp prst="textDeflate">
              <a:avLst>
                <a:gd name="adj" fmla="val 0"/>
              </a:avLst>
            </a:prstTxWarp>
          </a:bodyPr>
          <a:lstStyle/>
          <a:p>
            <a:pPr algn="ctr"/>
            <a:r>
              <a:rPr lang="zh-CN" altLang="en-US" sz="3600" b="1" kern="10" dirty="0" smtClean="0">
                <a:ln w="19050">
                  <a:solidFill>
                    <a:srgbClr val="FFFFFF"/>
                  </a:solidFill>
                  <a:round/>
                  <a:headEnd/>
                  <a:tailEnd/>
                </a:ln>
                <a:gradFill rotWithShape="1">
                  <a:gsLst>
                    <a:gs pos="0">
                      <a:schemeClr val="accent1"/>
                    </a:gs>
                    <a:gs pos="100000">
                      <a:schemeClr val="accent2"/>
                    </a:gs>
                  </a:gsLst>
                  <a:lin ang="0" scaled="1"/>
                </a:gradFill>
                <a:effectLst>
                  <a:outerShdw dist="53882" dir="2700000" algn="ctr" rotWithShape="0">
                    <a:schemeClr val="tx1">
                      <a:alpha val="50000"/>
                    </a:schemeClr>
                  </a:outerShdw>
                </a:effectLst>
                <a:latin typeface="Arial"/>
                <a:cs typeface="Arial"/>
              </a:rPr>
              <a:t>谢谢</a:t>
            </a:r>
            <a:endParaRPr lang="zh-CN" altLang="en-US" sz="3600" b="1" kern="10" dirty="0">
              <a:ln w="19050">
                <a:solidFill>
                  <a:srgbClr val="FFFFFF"/>
                </a:solidFill>
                <a:round/>
                <a:headEnd/>
                <a:tailEnd/>
              </a:ln>
              <a:gradFill rotWithShape="1">
                <a:gsLst>
                  <a:gs pos="0">
                    <a:schemeClr val="accent1"/>
                  </a:gs>
                  <a:gs pos="100000">
                    <a:schemeClr val="accent2"/>
                  </a:gs>
                </a:gsLst>
                <a:lin ang="0" scaled="1"/>
              </a:gradFill>
              <a:effectLst>
                <a:outerShdw dist="53882" dir="2700000" algn="ctr" rotWithShape="0">
                  <a:schemeClr val="tx1">
                    <a:alpha val="50000"/>
                  </a:schemeClr>
                </a:outerShdw>
              </a:effectLst>
              <a:latin typeface="Arial"/>
              <a:cs typeface="Arial"/>
            </a:endParaRPr>
          </a:p>
        </p:txBody>
      </p:sp>
      <p:sp>
        <p:nvSpPr>
          <p:cNvPr id="18" name="TextBox 2"/>
          <p:cNvSpPr txBox="1"/>
          <p:nvPr userDrawn="1"/>
        </p:nvSpPr>
        <p:spPr>
          <a:xfrm>
            <a:off x="3059832" y="2996952"/>
            <a:ext cx="5580112" cy="898836"/>
          </a:xfrm>
          <a:prstGeom prst="rect">
            <a:avLst/>
          </a:prstGeom>
          <a:noFill/>
        </p:spPr>
        <p:txBody>
          <a:bodyPr wrap="square" rtlCol="0">
            <a:spAutoFit/>
          </a:bodyPr>
          <a:lstStyle/>
          <a:p>
            <a:pPr>
              <a:lnSpc>
                <a:spcPct val="150000"/>
              </a:lnSpc>
            </a:pPr>
            <a:r>
              <a:rPr lang="zh-CN" altLang="en-US" sz="4000" b="1" dirty="0" smtClean="0">
                <a:solidFill>
                  <a:schemeClr val="bg1"/>
                </a:solidFill>
                <a:latin typeface="Times New Roman" pitchFamily="18" charset="0"/>
                <a:cs typeface="Times New Roman" pitchFamily="18" charset="0"/>
              </a:rPr>
              <a:t>敬请老师批评指正！</a:t>
            </a:r>
            <a:endParaRPr lang="zh-CN" altLang="en-US" sz="40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979763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3200" smtClean="0">
                <a:solidFill>
                  <a:schemeClr val="bg1"/>
                </a:solidFill>
                <a:latin typeface="黑体" pitchFamily="49" charset="-122"/>
                <a:ea typeface="黑体" pitchFamily="49" charset="-122"/>
                <a:cs typeface="Arial" charset="0"/>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a:lnSpc>
                <a:spcPct val="120000"/>
              </a:lnSpc>
              <a:defRPr b="0" baseline="0">
                <a:latin typeface="Arial" pitchFamily="34" charset="0"/>
                <a:ea typeface="黑体" pitchFamily="49" charset="-122"/>
              </a:defRPr>
            </a:lvl1pPr>
            <a:lvl2pPr>
              <a:lnSpc>
                <a:spcPct val="120000"/>
              </a:lnSpc>
              <a:defRPr baseline="0">
                <a:latin typeface="Arial" pitchFamily="34" charset="0"/>
                <a:ea typeface="黑体" pitchFamily="49" charset="-122"/>
              </a:defRPr>
            </a:lvl2pPr>
            <a:lvl3pPr>
              <a:lnSpc>
                <a:spcPct val="120000"/>
              </a:lnSpc>
              <a:defRPr baseline="0">
                <a:latin typeface="Arial" pitchFamily="34" charset="0"/>
                <a:ea typeface="黑体" pitchFamily="49" charset="-122"/>
              </a:defRPr>
            </a:lvl3pPr>
            <a:lvl4pPr>
              <a:lnSpc>
                <a:spcPct val="120000"/>
              </a:lnSpc>
              <a:defRPr baseline="0">
                <a:latin typeface="Arial" pitchFamily="34" charset="0"/>
                <a:ea typeface="黑体" pitchFamily="49" charset="-122"/>
              </a:defRPr>
            </a:lvl4pPr>
            <a:lvl5pPr>
              <a:lnSpc>
                <a:spcPct val="120000"/>
              </a:lnSpc>
              <a:defRPr baseline="0">
                <a:latin typeface="Arial" pitchFamily="34" charset="0"/>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fld id="{C68665F0-103D-4D66-8613-32F9096A017F}" type="datetime1">
              <a:rPr lang="zh-CN" altLang="en-US" smtClean="0"/>
              <a:t>2019/5/20</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
        <p:nvSpPr>
          <p:cNvPr id="5" name="Rectangle 6"/>
          <p:cNvSpPr>
            <a:spLocks noGrp="1" noChangeArrowheads="1"/>
          </p:cNvSpPr>
          <p:nvPr>
            <p:ph type="sldNum" sz="quarter" idx="11"/>
          </p:nvPr>
        </p:nvSpPr>
        <p:spPr>
          <a:noFill/>
          <a:ln/>
        </p:spPr>
        <p:txBody>
          <a:bodyPr/>
          <a:lstStyle>
            <a:lvl1pPr>
              <a:defRPr>
                <a:solidFill>
                  <a:schemeClr val="tx1"/>
                </a:solidFill>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391510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fld id="{28F1796F-A372-4FF8-8A03-B7282FC581F6}" type="datetime1">
              <a:rPr lang="zh-CN" altLang="en-US" smtClean="0"/>
              <a:t>2019/5/20</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1343615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066800"/>
            <a:ext cx="40767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533900" y="1066800"/>
            <a:ext cx="40767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fld id="{1573139E-6DD0-4269-9A60-DECD43E564E8}" type="datetime1">
              <a:rPr lang="zh-CN" altLang="en-US" smtClean="0"/>
              <a:t>2019/5/20</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7"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4252032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fld id="{211B4E8A-F6FF-4B7F-869F-5A6D3BBABCEF}" type="datetime1">
              <a:rPr lang="zh-CN" altLang="en-US" smtClean="0"/>
              <a:t>2019/5/20</a:t>
            </a:fld>
            <a:endParaRPr lang="zh-CN" altLang="en-US"/>
          </a:p>
        </p:txBody>
      </p:sp>
      <p:sp>
        <p:nvSpPr>
          <p:cNvPr id="8"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9"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791689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fld id="{EF13EA84-691D-40F7-8810-19B17042C4F1}" type="datetime1">
              <a:rPr lang="zh-CN" altLang="en-US" smtClean="0"/>
              <a:t>2019/5/20</a:t>
            </a:fld>
            <a:endParaRPr lang="zh-CN" altLang="en-US"/>
          </a:p>
        </p:txBody>
      </p:sp>
      <p:sp>
        <p:nvSpPr>
          <p:cNvPr id="5" name="Rectangle 5"/>
          <p:cNvSpPr>
            <a:spLocks noGrp="1" noChangeArrowheads="1"/>
          </p:cNvSpPr>
          <p:nvPr>
            <p:ph type="ftr" sz="quarter" idx="12"/>
          </p:nvPr>
        </p:nvSpPr>
        <p:spPr>
          <a:ln/>
        </p:spPr>
        <p:txBody>
          <a:bodyPr/>
          <a:lstStyle>
            <a:lvl1pPr>
              <a:defRPr/>
            </a:lvl1pPr>
          </a:lstStyle>
          <a:p>
            <a:endParaRPr lang="zh-CN" altLang="en-US"/>
          </a:p>
        </p:txBody>
      </p:sp>
      <p:sp>
        <p:nvSpPr>
          <p:cNvPr id="4"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235281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C8CFC964-5A4A-4E3F-8FC6-563655D12831}" type="datetime1">
              <a:rPr lang="zh-CN" altLang="en-US" smtClean="0"/>
              <a:t>2019/5/20</a:t>
            </a:fld>
            <a:endParaRPr lang="zh-CN" altLang="en-US"/>
          </a:p>
        </p:txBody>
      </p:sp>
      <p:sp>
        <p:nvSpPr>
          <p:cNvPr id="4" name="Rectangle 5"/>
          <p:cNvSpPr>
            <a:spLocks noGrp="1" noChangeArrowheads="1"/>
          </p:cNvSpPr>
          <p:nvPr>
            <p:ph type="ftr" sz="quarter" idx="12"/>
          </p:nvPr>
        </p:nvSpPr>
        <p:spPr>
          <a:ln/>
        </p:spPr>
        <p:txBody>
          <a:bodyPr/>
          <a:lstStyle>
            <a:lvl1pPr>
              <a:defRPr/>
            </a:lvl1pPr>
          </a:lstStyle>
          <a:p>
            <a:endParaRPr lang="zh-CN" altLang="en-US"/>
          </a:p>
        </p:txBody>
      </p:sp>
      <p:sp>
        <p:nvSpPr>
          <p:cNvPr id="3"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1968232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fld id="{8E2A1CA0-1216-4E3B-8013-4A91CF648E52}" type="datetime1">
              <a:rPr lang="zh-CN" altLang="en-US" smtClean="0"/>
              <a:t>2019/5/20</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dirty="0"/>
          </a:p>
        </p:txBody>
      </p:sp>
      <p:sp>
        <p:nvSpPr>
          <p:cNvPr id="7" name="Rectangle 5"/>
          <p:cNvSpPr>
            <a:spLocks noGrp="1" noChangeArrowheads="1"/>
          </p:cNvSpPr>
          <p:nvPr>
            <p:ph type="ftr" sz="quarter" idx="12"/>
          </p:nvPr>
        </p:nvSpPr>
        <p:spPr>
          <a:ln/>
        </p:spPr>
        <p:txBody>
          <a:bodyPr/>
          <a:lstStyle>
            <a:lvl1pPr>
              <a:defRPr/>
            </a:lvl1pPr>
          </a:lstStyle>
          <a:p>
            <a:endParaRPr lang="zh-CN" altLang="en-US" dirty="0"/>
          </a:p>
        </p:txBody>
      </p:sp>
    </p:spTree>
    <p:extLst>
      <p:ext uri="{BB962C8B-B14F-4D97-AF65-F5344CB8AC3E}">
        <p14:creationId xmlns:p14="http://schemas.microsoft.com/office/powerpoint/2010/main" val="1238935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fld id="{0B8B7D86-AE86-4D5D-B14C-6E1B81FCFAEF}" type="datetime1">
              <a:rPr lang="zh-CN" altLang="en-US" smtClean="0"/>
              <a:t>2019/5/20</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57EA92A5-C027-4AA6-B826-350AEA676BBC}" type="slidenum">
              <a:rPr lang="zh-CN" altLang="en-US" smtClean="0"/>
              <a:pPr/>
              <a:t>‹#›</a:t>
            </a:fld>
            <a:endParaRPr lang="zh-CN" altLang="en-US"/>
          </a:p>
        </p:txBody>
      </p:sp>
      <p:sp>
        <p:nvSpPr>
          <p:cNvPr id="7"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1146254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8" name="Freeform 34"/>
          <p:cNvSpPr>
            <a:spLocks/>
          </p:cNvSpPr>
          <p:nvPr/>
        </p:nvSpPr>
        <p:spPr bwMode="ltGray">
          <a:xfrm>
            <a:off x="-23813" y="344488"/>
            <a:ext cx="8194676" cy="633412"/>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solidFill>
            <a:schemeClr val="tx1"/>
          </a:solidFill>
          <a:ln w="9525">
            <a:noFill/>
            <a:round/>
            <a:headEnd/>
            <a:tailEnd/>
          </a:ln>
          <a:effectLst/>
        </p:spPr>
        <p:txBody>
          <a:bodyPr/>
          <a:lstStyle/>
          <a:p>
            <a:pPr>
              <a:defRPr/>
            </a:pPr>
            <a:endParaRPr lang="zh-CN" altLang="en-US">
              <a:solidFill>
                <a:srgbClr val="003366"/>
              </a:solidFill>
              <a:latin typeface="Arial" charset="0"/>
              <a:ea typeface="宋体" charset="-122"/>
            </a:endParaRPr>
          </a:p>
        </p:txBody>
      </p:sp>
      <p:grpSp>
        <p:nvGrpSpPr>
          <p:cNvPr id="2051" name="Group 38"/>
          <p:cNvGrpSpPr>
            <a:grpSpLocks/>
          </p:cNvGrpSpPr>
          <p:nvPr/>
        </p:nvGrpSpPr>
        <p:grpSpPr bwMode="auto">
          <a:xfrm>
            <a:off x="152400" y="228600"/>
            <a:ext cx="838200" cy="838200"/>
            <a:chOff x="18" y="144"/>
            <a:chExt cx="510" cy="480"/>
          </a:xfrm>
        </p:grpSpPr>
        <p:sp>
          <p:nvSpPr>
            <p:cNvPr id="1063" name="AutoShape 39"/>
            <p:cNvSpPr>
              <a:spLocks noChangeArrowheads="1"/>
            </p:cNvSpPr>
            <p:nvPr userDrawn="1"/>
          </p:nvSpPr>
          <p:spPr bwMode="ltGray">
            <a:xfrm>
              <a:off x="18" y="258"/>
              <a:ext cx="288" cy="240"/>
            </a:xfrm>
            <a:prstGeom prst="hexagon">
              <a:avLst>
                <a:gd name="adj" fmla="val 30000"/>
                <a:gd name="vf" fmla="val 115470"/>
              </a:avLst>
            </a:prstGeom>
            <a:solidFill>
              <a:schemeClr val="hlink"/>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pPr>
                <a:defRPr/>
              </a:pPr>
              <a:endParaRPr lang="zh-CN" altLang="en-US">
                <a:solidFill>
                  <a:srgbClr val="003366"/>
                </a:solidFill>
                <a:latin typeface="Arial" charset="0"/>
                <a:ea typeface="宋体" charset="-122"/>
              </a:endParaRPr>
            </a:p>
          </p:txBody>
        </p:sp>
        <p:sp>
          <p:nvSpPr>
            <p:cNvPr id="1064" name="AutoShape 40"/>
            <p:cNvSpPr>
              <a:spLocks noChangeArrowheads="1"/>
            </p:cNvSpPr>
            <p:nvPr userDrawn="1"/>
          </p:nvSpPr>
          <p:spPr bwMode="ltGray">
            <a:xfrm>
              <a:off x="240" y="144"/>
              <a:ext cx="288" cy="240"/>
            </a:xfrm>
            <a:prstGeom prst="hexagon">
              <a:avLst>
                <a:gd name="adj" fmla="val 30000"/>
                <a:gd name="vf" fmla="val 115470"/>
              </a:avLst>
            </a:prstGeom>
            <a:solidFill>
              <a:schemeClr val="accent2"/>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pPr>
                <a:defRPr/>
              </a:pPr>
              <a:endParaRPr lang="zh-CN" altLang="en-US">
                <a:solidFill>
                  <a:srgbClr val="003366"/>
                </a:solidFill>
                <a:latin typeface="Arial" charset="0"/>
                <a:ea typeface="宋体" charset="-122"/>
              </a:endParaRPr>
            </a:p>
          </p:txBody>
        </p:sp>
        <p:sp>
          <p:nvSpPr>
            <p:cNvPr id="1065" name="AutoShape 41"/>
            <p:cNvSpPr>
              <a:spLocks noChangeArrowheads="1"/>
            </p:cNvSpPr>
            <p:nvPr userDrawn="1"/>
          </p:nvSpPr>
          <p:spPr bwMode="ltGray">
            <a:xfrm>
              <a:off x="240" y="384"/>
              <a:ext cx="288" cy="240"/>
            </a:xfrm>
            <a:prstGeom prst="hexagon">
              <a:avLst>
                <a:gd name="adj" fmla="val 30000"/>
                <a:gd name="vf" fmla="val 115470"/>
              </a:avLst>
            </a:prstGeom>
            <a:solidFill>
              <a:schemeClr val="accent1"/>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p>
              <a:pPr>
                <a:defRPr/>
              </a:pPr>
              <a:endParaRPr lang="zh-CN" altLang="en-US">
                <a:solidFill>
                  <a:srgbClr val="003366"/>
                </a:solidFill>
                <a:latin typeface="Arial" charset="0"/>
                <a:ea typeface="宋体" charset="-122"/>
              </a:endParaRPr>
            </a:p>
          </p:txBody>
        </p:sp>
      </p:grpSp>
      <p:sp>
        <p:nvSpPr>
          <p:cNvPr id="2052" name="Rectangle 3"/>
          <p:cNvSpPr>
            <a:spLocks noGrp="1" noChangeArrowheads="1"/>
          </p:cNvSpPr>
          <p:nvPr>
            <p:ph type="body" idx="1"/>
          </p:nvPr>
        </p:nvSpPr>
        <p:spPr bwMode="auto">
          <a:xfrm>
            <a:off x="304800" y="1066800"/>
            <a:ext cx="83058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2" name="Rectangle 4"/>
          <p:cNvSpPr>
            <a:spLocks noGrp="1" noChangeArrowheads="1"/>
          </p:cNvSpPr>
          <p:nvPr>
            <p:ph type="dt" sz="half" idx="2"/>
          </p:nvPr>
        </p:nvSpPr>
        <p:spPr bwMode="auto">
          <a:xfrm>
            <a:off x="304800" y="6462713"/>
            <a:ext cx="2667000" cy="242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solidFill>
                  <a:srgbClr val="003366"/>
                </a:solidFill>
                <a:latin typeface="Arial" charset="0"/>
                <a:ea typeface="宋体" charset="-122"/>
              </a:defRPr>
            </a:lvl1pPr>
          </a:lstStyle>
          <a:p>
            <a:fld id="{0B72035C-703F-49E2-AC71-749B3EA8BC0D}" type="datetime1">
              <a:rPr lang="zh-CN" altLang="en-US" smtClean="0"/>
              <a:t>2019/5/20</a:t>
            </a:fld>
            <a:endParaRPr lang="zh-CN" altLang="en-US"/>
          </a:p>
        </p:txBody>
      </p:sp>
      <p:sp>
        <p:nvSpPr>
          <p:cNvPr id="2054" name="Rectangle 2"/>
          <p:cNvSpPr>
            <a:spLocks noGrp="1" noChangeArrowheads="1"/>
          </p:cNvSpPr>
          <p:nvPr>
            <p:ph type="title"/>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grpSp>
        <p:nvGrpSpPr>
          <p:cNvPr id="2055" name="Group 35"/>
          <p:cNvGrpSpPr>
            <a:grpSpLocks/>
          </p:cNvGrpSpPr>
          <p:nvPr/>
        </p:nvGrpSpPr>
        <p:grpSpPr bwMode="auto">
          <a:xfrm>
            <a:off x="8153400" y="0"/>
            <a:ext cx="990600" cy="6858000"/>
            <a:chOff x="5040" y="0"/>
            <a:chExt cx="720" cy="4320"/>
          </a:xfrm>
        </p:grpSpPr>
        <p:sp>
          <p:nvSpPr>
            <p:cNvPr id="1060" name="Rectangle 36"/>
            <p:cNvSpPr>
              <a:spLocks noChangeArrowheads="1"/>
            </p:cNvSpPr>
            <p:nvPr userDrawn="1"/>
          </p:nvSpPr>
          <p:spPr bwMode="ltGray">
            <a:xfrm>
              <a:off x="5042" y="0"/>
              <a:ext cx="718" cy="4320"/>
            </a:xfrm>
            <a:prstGeom prst="rect">
              <a:avLst/>
            </a:prstGeom>
            <a:solidFill>
              <a:srgbClr val="ECECEC"/>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61" name="Rectangle 37"/>
            <p:cNvSpPr>
              <a:spLocks noChangeArrowheads="1"/>
            </p:cNvSpPr>
            <p:nvPr userDrawn="1"/>
          </p:nvSpPr>
          <p:spPr bwMode="ltGray">
            <a:xfrm>
              <a:off x="5040" y="219"/>
              <a:ext cx="720" cy="393"/>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grpSp>
      <p:sp>
        <p:nvSpPr>
          <p:cNvPr id="1066" name="AutoShape 42"/>
          <p:cNvSpPr>
            <a:spLocks noChangeArrowheads="1"/>
          </p:cNvSpPr>
          <p:nvPr/>
        </p:nvSpPr>
        <p:spPr bwMode="gray">
          <a:xfrm>
            <a:off x="7696200" y="59436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67" name="AutoShape 43"/>
          <p:cNvSpPr>
            <a:spLocks noChangeArrowheads="1"/>
          </p:cNvSpPr>
          <p:nvPr/>
        </p:nvSpPr>
        <p:spPr bwMode="gray">
          <a:xfrm>
            <a:off x="8229600" y="563880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68" name="AutoShape 44"/>
          <p:cNvSpPr>
            <a:spLocks noChangeArrowheads="1"/>
          </p:cNvSpPr>
          <p:nvPr/>
        </p:nvSpPr>
        <p:spPr bwMode="gray">
          <a:xfrm>
            <a:off x="8220075" y="6229350"/>
            <a:ext cx="609600" cy="533400"/>
          </a:xfrm>
          <a:prstGeom prst="hexagon">
            <a:avLst>
              <a:gd name="adj" fmla="val 28571"/>
              <a:gd name="vf" fmla="val 115470"/>
            </a:avLst>
          </a:prstGeom>
          <a:solidFill>
            <a:srgbClr val="CFCFCF"/>
          </a:solidFill>
          <a:ln w="9525">
            <a:noFill/>
            <a:miter lim="800000"/>
            <a:headEnd/>
            <a:tailEnd/>
          </a:ln>
          <a:effectLst/>
        </p:spPr>
        <p:txBody>
          <a:bodyPr wrap="none" anchor="ctr"/>
          <a:lstStyle/>
          <a:p>
            <a:pPr>
              <a:defRPr/>
            </a:pPr>
            <a:endParaRPr lang="zh-CN" altLang="en-US">
              <a:solidFill>
                <a:srgbClr val="003366"/>
              </a:solidFill>
              <a:latin typeface="Arial" charset="0"/>
              <a:ea typeface="宋体" charset="-122"/>
            </a:endParaRPr>
          </a:p>
        </p:txBody>
      </p:sp>
      <p:sp>
        <p:nvSpPr>
          <p:cNvPr id="1029" name="Rectangle 5"/>
          <p:cNvSpPr>
            <a:spLocks noGrp="1" noChangeArrowheads="1"/>
          </p:cNvSpPr>
          <p:nvPr>
            <p:ph type="ftr" sz="quarter" idx="3"/>
          </p:nvPr>
        </p:nvSpPr>
        <p:spPr bwMode="auto">
          <a:xfrm>
            <a:off x="5257800" y="6477000"/>
            <a:ext cx="2895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000">
                <a:solidFill>
                  <a:srgbClr val="003366"/>
                </a:solidFill>
                <a:latin typeface="+mn-lt"/>
                <a:ea typeface="宋体" charset="-122"/>
              </a:defRPr>
            </a:lvl1pPr>
          </a:lstStyle>
          <a:p>
            <a:endParaRPr lang="zh-CN" altLang="en-US"/>
          </a:p>
        </p:txBody>
      </p:sp>
      <p:sp>
        <p:nvSpPr>
          <p:cNvPr id="3" name="Rectangle 6"/>
          <p:cNvSpPr>
            <a:spLocks noGrp="1" noChangeArrowheads="1"/>
          </p:cNvSpPr>
          <p:nvPr>
            <p:ph type="sldNum" sz="quarter" idx="4"/>
          </p:nvPr>
        </p:nvSpPr>
        <p:spPr bwMode="auto">
          <a:xfrm>
            <a:off x="8293100" y="6375400"/>
            <a:ext cx="457200" cy="228600"/>
          </a:xfrm>
          <a:prstGeom prst="rect">
            <a:avLst/>
          </a:prstGeom>
          <a:solidFill>
            <a:srgbClr val="CFCFCF"/>
          </a:solid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000">
                <a:solidFill>
                  <a:srgbClr val="FFFFFF"/>
                </a:solidFill>
                <a:latin typeface="+mn-lt"/>
                <a:ea typeface="宋体" charset="-122"/>
              </a:defRPr>
            </a:lvl1pPr>
          </a:lstStyle>
          <a:p>
            <a:fld id="{57EA92A5-C027-4AA6-B826-350AEA676BBC}" type="slidenum">
              <a:rPr lang="zh-CN" altLang="en-US" smtClean="0"/>
              <a:pPr/>
              <a:t>‹#›</a:t>
            </a:fld>
            <a:endParaRPr lang="zh-CN" altLang="en-US" dirty="0"/>
          </a:p>
        </p:txBody>
      </p:sp>
    </p:spTree>
    <p:extLst>
      <p:ext uri="{BB962C8B-B14F-4D97-AF65-F5344CB8AC3E}">
        <p14:creationId xmlns:p14="http://schemas.microsoft.com/office/powerpoint/2010/main" val="42402500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ctr" rtl="0" eaLnBrk="1" fontAlgn="base" hangingPunct="1">
        <a:spcBef>
          <a:spcPct val="0"/>
        </a:spcBef>
        <a:spcAft>
          <a:spcPct val="0"/>
        </a:spcAft>
        <a:defRPr sz="3200">
          <a:solidFill>
            <a:schemeClr val="bg1"/>
          </a:solidFill>
          <a:latin typeface="+mj-lt"/>
          <a:ea typeface="+mj-ea"/>
          <a:cs typeface="+mj-cs"/>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file:///G:\doc\papers\graduate-thesis\thuthesis\figures\topic-sln-task.jp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file:///G:\doc\papers\graduate-thesis\thuthesis\figures\data-desc-example.jpg" TargetMode="External"/><Relationship Id="rId5" Type="http://schemas.openxmlformats.org/officeDocument/2006/relationships/image" Target="../media/image22.jpeg"/><Relationship Id="rId4" Type="http://schemas.openxmlformats.org/officeDocument/2006/relationships/image" Target="file:///G:\doc\papers\graduate-thesis\thuthesis\figures\jpg\ModelComparison!4-1-data-description-interface_4.jpg"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file:///G:\doc\papers\graduate-thesis\thuthesis\figures\data-service-3.jpg" TargetMode="External"/><Relationship Id="rId3" Type="http://schemas.openxmlformats.org/officeDocument/2006/relationships/image" Target="../media/image23.jpeg"/><Relationship Id="rId7"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file:///G:\doc\papers\graduate-thesis\thuthesis\figures\data-service-2.jpg" TargetMode="External"/><Relationship Id="rId5" Type="http://schemas.openxmlformats.org/officeDocument/2006/relationships/image" Target="../media/image24.jpeg"/><Relationship Id="rId4" Type="http://schemas.openxmlformats.org/officeDocument/2006/relationships/image" Target="file:///G:\doc\papers\graduate-thesis\thuthesis\figures\data-service-1.jpg"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file:///G:\doc\papers\graduate-thesis\thuthesis\figures\jpg\ModelCalculation!4-2-3-model-deployment-interface_2.jpg" TargetMode="External"/><Relationship Id="rId3" Type="http://schemas.openxmlformats.org/officeDocument/2006/relationships/image" Target="../media/image26.jpeg"/><Relationship Id="rId7"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file:///G:\doc\papers\graduate-thesis\thuthesis\figures\jpg\ModelCalculation!4-2-2-model-invoke-interface_0.jpg" TargetMode="External"/><Relationship Id="rId5" Type="http://schemas.openxmlformats.org/officeDocument/2006/relationships/image" Target="../media/image27.jpeg"/><Relationship Id="rId4" Type="http://schemas.openxmlformats.org/officeDocument/2006/relationships/image" Target="file:///G:\doc\papers\graduate-thesis\thuthesis\figures\jpg\ModelCalculation!4-2-1-model-description-interface_1.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file:///G:\doc\papers\graduate-thesis\thuthesis\figures\before-encap.jpg" TargetMode="External"/><Relationship Id="rId5" Type="http://schemas.openxmlformats.org/officeDocument/2006/relationships/image" Target="../media/image31.jpeg"/><Relationship Id="rId4" Type="http://schemas.openxmlformats.org/officeDocument/2006/relationships/image" Target="file:///G:\doc\papers\graduate-thesis\thuthesis\figures\after-encap.jp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file:///G:\doc\papers\graduate-thesis\thuthesis\figures\jpg\Model1!ComparisonMethod_12.jp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file:///G:\doc\papers\graduate-thesis\thuthesis\figures\jpg\ModelComparison!3-2-unit-dimension_5.jpg"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file:///G:\doc\papers\graduate-thesis\thuthesis\figures\jpg\ModelComparison!ComparisonTask_10.jpg" TargetMode="External"/><Relationship Id="rId3" Type="http://schemas.openxmlformats.org/officeDocument/2006/relationships/image" Target="../media/image40.jpeg"/><Relationship Id="rId7" Type="http://schemas.openxmlformats.org/officeDocument/2006/relationships/image" Target="../media/image42.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file:///G:\doc\papers\graduate-thesis\thuthesis\figures\jpg\ModelComparison!ComparisonProject_9.jpg" TargetMode="External"/><Relationship Id="rId5" Type="http://schemas.openxmlformats.org/officeDocument/2006/relationships/image" Target="../media/image41.jpeg"/><Relationship Id="rId4" Type="http://schemas.openxmlformats.org/officeDocument/2006/relationships/image" Target="file:///G:\doc\papers\graduate-thesis\thuthesis\figures\jpg\ModelComparison!ComparisonTopic_8.jp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file:///G:\doc\papers\graduate-thesis\thuthesis\figures\jpg\ModelComparison!ComparisonWorkflow_7.jpg" TargetMode="External"/><Relationship Id="rId5" Type="http://schemas.openxmlformats.org/officeDocument/2006/relationships/image" Target="../media/image44.jpeg"/><Relationship Id="rId4" Type="http://schemas.openxmlformats.org/officeDocument/2006/relationships/image" Target="file:///G:\doc\papers\graduate-thesis\thuthesis\figures\cmp-workflow.jpg"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file:///G:\doc\papers\graduate-thesis\thuthesis\figures\jpg\ModelComparison!Activity1!3-4workflow_6.jpg" TargetMode="External"/><Relationship Id="rId3" Type="http://schemas.openxmlformats.org/officeDocument/2006/relationships/image" Target="../media/image45.jpeg"/><Relationship Id="rId7"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file:///G:\doc\papers\graduate-thesis\thuthesis\figures\workflow-driver-interface.jpg" TargetMode="External"/><Relationship Id="rId5" Type="http://schemas.openxmlformats.org/officeDocument/2006/relationships/image" Target="../media/image46.jpeg"/><Relationship Id="rId4" Type="http://schemas.openxmlformats.org/officeDocument/2006/relationships/image" Target="file:///G:\doc\papers\graduate-thesis\thuthesis\figures\workflow-lifecycle.jpg" TargetMode="Externa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file:///G:\doc\papers\graduate-thesis\thuthesis\figures\Comparison-Solutions-1.jpg" TargetMode="External"/><Relationship Id="rId13" Type="http://schemas.openxmlformats.org/officeDocument/2006/relationships/image" Target="file:///G:\doc\papers\graduate-thesis\thuthesis\figures\Model-Comparison-data-LPJ.jpg" TargetMode="External"/><Relationship Id="rId18" Type="http://schemas.openxmlformats.org/officeDocument/2006/relationships/image" Target="../media/image58.png"/><Relationship Id="rId3" Type="http://schemas.openxmlformats.org/officeDocument/2006/relationships/image" Target="../media/image48.jpeg"/><Relationship Id="rId21" Type="http://schemas.openxmlformats.org/officeDocument/2006/relationships/image" Target="../media/image61.png"/><Relationship Id="rId7" Type="http://schemas.openxmlformats.org/officeDocument/2006/relationships/image" Target="../media/image50.jpeg"/><Relationship Id="rId12" Type="http://schemas.openxmlformats.org/officeDocument/2006/relationships/image" Target="../media/image53.jpeg"/><Relationship Id="rId17" Type="http://schemas.openxmlformats.org/officeDocument/2006/relationships/image" Target="../media/image57.png"/><Relationship Id="rId2" Type="http://schemas.openxmlformats.org/officeDocument/2006/relationships/notesSlide" Target="../notesSlides/notesSlide40.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file:///G:\doc\papers\graduate-thesis\thuthesis\figures\Model-Resource.jpg" TargetMode="External"/><Relationship Id="rId11" Type="http://schemas.openxmlformats.org/officeDocument/2006/relationships/image" Target="../media/image52.png"/><Relationship Id="rId5" Type="http://schemas.openxmlformats.org/officeDocument/2006/relationships/image" Target="../media/image49.jpeg"/><Relationship Id="rId15" Type="http://schemas.openxmlformats.org/officeDocument/2006/relationships/image" Target="../media/image55.png"/><Relationship Id="rId10" Type="http://schemas.openxmlformats.org/officeDocument/2006/relationships/image" Target="file:///G:\doc\papers\graduate-thesis\thuthesis\figures\results-app.jpg" TargetMode="External"/><Relationship Id="rId19" Type="http://schemas.openxmlformats.org/officeDocument/2006/relationships/image" Target="../media/image59.png"/><Relationship Id="rId4" Type="http://schemas.openxmlformats.org/officeDocument/2006/relationships/image" Target="file:///G:\doc\papers\graduate-thesis\thuthesis\figures\portal-index.jpg" TargetMode="External"/><Relationship Id="rId9" Type="http://schemas.openxmlformats.org/officeDocument/2006/relationships/image" Target="../media/image51.jpeg"/><Relationship Id="rId14" Type="http://schemas.openxmlformats.org/officeDocument/2006/relationships/image" Target="../media/image54.png"/><Relationship Id="rId22" Type="http://schemas.openxmlformats.org/officeDocument/2006/relationships/image" Target="../media/image62.jpeg"/></Relationships>
</file>

<file path=ppt/slides/_rels/slide4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file:///G:\doc\papers\graduate-thesis\thuthesis\figures\22641-GPP-Taylor-diagram.png" TargetMode="External"/><Relationship Id="rId5" Type="http://schemas.openxmlformats.org/officeDocument/2006/relationships/image" Target="../media/image64.png"/><Relationship Id="rId4" Type="http://schemas.openxmlformats.org/officeDocument/2006/relationships/image" Target="file:///G:\doc\papers\graduate-thesis\thuthesis\figures\22641-GPP-Line-chart.p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file:///G:\doc\papers\graduate-thesis\thuthesis\figures\GPP-monthly.jpg" TargetMode="External"/><Relationship Id="rId5" Type="http://schemas.openxmlformats.org/officeDocument/2006/relationships/image" Target="../media/image68.jpeg"/><Relationship Id="rId4" Type="http://schemas.openxmlformats.org/officeDocument/2006/relationships/image" Target="file:///G:\doc\papers\graduate-thesis\thuthesis\figures\GPP-annual.jp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white">
          <a:xfrm>
            <a:off x="6444208" y="6453336"/>
            <a:ext cx="2081850" cy="323947"/>
          </a:xfrm>
          <a:prstGeom prst="rect">
            <a:avLst/>
          </a:prstGeom>
          <a:noFill/>
          <a:ln w="9525">
            <a:noFill/>
            <a:miter lim="800000"/>
            <a:headEnd/>
            <a:tailEnd/>
          </a:ln>
        </p:spPr>
        <p:txBody>
          <a:bodyPr/>
          <a:lstStyle/>
          <a:p>
            <a:pPr algn="ctr" fontAlgn="base">
              <a:spcAft>
                <a:spcPct val="0"/>
              </a:spcAft>
              <a:buClr>
                <a:srgbClr val="4C59D2"/>
              </a:buClr>
              <a:buFont typeface="Wingdings" pitchFamily="2" charset="2"/>
              <a:buNone/>
              <a:defRPr/>
            </a:pPr>
            <a:r>
              <a:rPr lang="en-US" altLang="zh-CN" sz="1200" dirty="0" smtClean="0">
                <a:solidFill>
                  <a:srgbClr val="003366"/>
                </a:solidFill>
                <a:latin typeface="Times New Roman" pitchFamily="18" charset="0"/>
                <a:cs typeface="Times New Roman" pitchFamily="18" charset="0"/>
              </a:rPr>
              <a:t>2019-05-21</a:t>
            </a:r>
          </a:p>
        </p:txBody>
      </p:sp>
      <p:sp>
        <p:nvSpPr>
          <p:cNvPr id="10" name="矩形 9"/>
          <p:cNvSpPr/>
          <p:nvPr/>
        </p:nvSpPr>
        <p:spPr>
          <a:xfrm>
            <a:off x="3563888" y="4797152"/>
            <a:ext cx="3528392" cy="1196225"/>
          </a:xfrm>
          <a:prstGeom prst="rect">
            <a:avLst/>
          </a:prstGeom>
        </p:spPr>
        <p:txBody>
          <a:bodyPr wrap="square">
            <a:spAutoFit/>
          </a:bodyPr>
          <a:lstStyle/>
          <a:p>
            <a:pPr>
              <a:lnSpc>
                <a:spcPct val="150000"/>
              </a:lnSpc>
            </a:pPr>
            <a:r>
              <a:rPr lang="zh-CN" altLang="en-US" sz="1600" b="1" dirty="0"/>
              <a:t>报</a:t>
            </a:r>
            <a:r>
              <a:rPr lang="zh-CN" altLang="en-US" sz="1600" b="1" dirty="0" smtClean="0"/>
              <a:t>  告 人：</a:t>
            </a:r>
            <a:r>
              <a:rPr lang="zh-CN" altLang="en-US" sz="1600" b="1" dirty="0"/>
              <a:t>沈超然</a:t>
            </a:r>
            <a:r>
              <a:rPr lang="en-US" altLang="zh-CN" sz="1600" b="1" dirty="0" smtClean="0"/>
              <a:t/>
            </a:r>
            <a:br>
              <a:rPr lang="en-US" altLang="zh-CN" sz="1600" b="1" dirty="0" smtClean="0"/>
            </a:br>
            <a:r>
              <a:rPr lang="zh-CN" altLang="en-US" sz="1600" b="1" dirty="0"/>
              <a:t>指导</a:t>
            </a:r>
            <a:r>
              <a:rPr lang="zh-CN" altLang="en-US" sz="1600" b="1" dirty="0" smtClean="0"/>
              <a:t>老师</a:t>
            </a:r>
            <a:r>
              <a:rPr lang="zh-CN" altLang="en-US" sz="1600" b="1" dirty="0"/>
              <a:t>：陈</a:t>
            </a:r>
            <a:r>
              <a:rPr lang="zh-CN" altLang="en-US" sz="1600" b="1" dirty="0" smtClean="0"/>
              <a:t>旻 教授              </a:t>
            </a:r>
            <a:endParaRPr lang="en-US" altLang="zh-CN" sz="1600" b="1" dirty="0" smtClean="0"/>
          </a:p>
          <a:p>
            <a:pPr>
              <a:lnSpc>
                <a:spcPct val="150000"/>
              </a:lnSpc>
            </a:pPr>
            <a:r>
              <a:rPr lang="zh-CN" altLang="en-US" sz="1600" b="1" dirty="0" smtClean="0"/>
              <a:t>学科专业：地图学与地理信息系统</a:t>
            </a:r>
            <a:endParaRPr lang="zh-CN" altLang="en-US" sz="1600" b="1" dirty="0"/>
          </a:p>
        </p:txBody>
      </p:sp>
      <p:sp>
        <p:nvSpPr>
          <p:cNvPr id="4" name="矩形 3"/>
          <p:cNvSpPr/>
          <p:nvPr/>
        </p:nvSpPr>
        <p:spPr>
          <a:xfrm>
            <a:off x="2555776" y="2791972"/>
            <a:ext cx="5544616" cy="1077218"/>
          </a:xfrm>
          <a:prstGeom prst="rect">
            <a:avLst/>
          </a:prstGeom>
        </p:spPr>
        <p:txBody>
          <a:bodyPr wrap="square">
            <a:spAutoFit/>
          </a:bodyPr>
          <a:lstStyle/>
          <a:p>
            <a:pPr algn="ctr"/>
            <a:r>
              <a:rPr lang="zh-CN" altLang="en-US" sz="3200" b="1" dirty="0">
                <a:solidFill>
                  <a:schemeClr val="bg1"/>
                </a:solidFill>
                <a:latin typeface="黑体" panose="02010609060101010101" pitchFamily="49" charset="-122"/>
              </a:rPr>
              <a:t>陆地碳循环模型</a:t>
            </a:r>
            <a:r>
              <a:rPr lang="zh-CN" altLang="en-US" sz="3200" b="1" dirty="0" smtClean="0">
                <a:solidFill>
                  <a:schemeClr val="bg1"/>
                </a:solidFill>
                <a:latin typeface="黑体" panose="02010609060101010101" pitchFamily="49" charset="-122"/>
              </a:rPr>
              <a:t>的开放式</a:t>
            </a:r>
            <a:endParaRPr lang="en-US" altLang="zh-CN" sz="3200" b="1" dirty="0" smtClean="0">
              <a:solidFill>
                <a:schemeClr val="bg1"/>
              </a:solidFill>
              <a:latin typeface="黑体" panose="02010609060101010101" pitchFamily="49" charset="-122"/>
            </a:endParaRPr>
          </a:p>
          <a:p>
            <a:pPr algn="ctr"/>
            <a:r>
              <a:rPr lang="zh-CN" altLang="en-US" sz="3200" b="1" dirty="0" smtClean="0">
                <a:solidFill>
                  <a:schemeClr val="bg1"/>
                </a:solidFill>
                <a:latin typeface="黑体" panose="02010609060101010101" pitchFamily="49" charset="-122"/>
              </a:rPr>
              <a:t>对比</a:t>
            </a:r>
            <a:r>
              <a:rPr lang="zh-CN" altLang="en-US" sz="3200" b="1" dirty="0">
                <a:solidFill>
                  <a:schemeClr val="bg1"/>
                </a:solidFill>
                <a:latin typeface="黑体" panose="02010609060101010101" pitchFamily="49" charset="-122"/>
              </a:rPr>
              <a:t>系统构建方法研究</a:t>
            </a:r>
            <a:endParaRPr lang="zh-CN" altLang="en-US" sz="2800" dirty="0">
              <a:solidFill>
                <a:schemeClr val="bg1"/>
              </a:solidFill>
            </a:endParaRPr>
          </a:p>
        </p:txBody>
      </p:sp>
    </p:spTree>
    <p:extLst>
      <p:ext uri="{BB962C8B-B14F-4D97-AF65-F5344CB8AC3E}">
        <p14:creationId xmlns:p14="http://schemas.microsoft.com/office/powerpoint/2010/main" val="3327189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研究现状</a:t>
            </a:r>
          </a:p>
        </p:txBody>
      </p:sp>
      <p:sp>
        <p:nvSpPr>
          <p:cNvPr id="4" name="内容占位符 2"/>
          <p:cNvSpPr>
            <a:spLocks noGrp="1"/>
          </p:cNvSpPr>
          <p:nvPr>
            <p:ph idx="1"/>
          </p:nvPr>
        </p:nvSpPr>
        <p:spPr>
          <a:xfrm>
            <a:off x="304800" y="1557338"/>
            <a:ext cx="7867600" cy="4103910"/>
          </a:xfrm>
        </p:spPr>
        <p:txBody>
          <a:bodyPr/>
          <a:lstStyle/>
          <a:p>
            <a:r>
              <a:rPr lang="zh-CN" altLang="en-US" sz="1800" b="1" dirty="0" smtClean="0">
                <a:latin typeface="宋体" panose="02010600030101010101" pitchFamily="2" charset="-122"/>
                <a:ea typeface="宋体" panose="02010600030101010101" pitchFamily="2" charset="-122"/>
              </a:rPr>
              <a:t>模型对比流程</a:t>
            </a:r>
            <a:endParaRPr lang="en-US" altLang="zh-CN" sz="1800" b="1" dirty="0" smtClean="0">
              <a:latin typeface="宋体" panose="02010600030101010101" pitchFamily="2" charset="-122"/>
              <a:ea typeface="宋体" panose="02010600030101010101" pitchFamily="2" charset="-122"/>
            </a:endParaRPr>
          </a:p>
          <a:p>
            <a:pPr marL="0" indent="0">
              <a:buNone/>
            </a:pPr>
            <a:r>
              <a:rPr lang="zh-CN" altLang="en-US" sz="1800" dirty="0" smtClean="0">
                <a:latin typeface="宋体" panose="02010600030101010101" pitchFamily="2" charset="-122"/>
                <a:ea typeface="宋体" panose="02010600030101010101" pitchFamily="2" charset="-122"/>
              </a:rPr>
              <a:t>现有的对比计划仅由少数研究者参与，并通过中心化的评委进行对比评估，这种对比流程难以保证其</a:t>
            </a:r>
            <a:r>
              <a:rPr lang="zh-CN" altLang="en-US" sz="1800" dirty="0" smtClean="0">
                <a:solidFill>
                  <a:srgbClr val="FF0000"/>
                </a:solidFill>
                <a:latin typeface="宋体" panose="02010600030101010101" pitchFamily="2" charset="-122"/>
                <a:ea typeface="宋体" panose="02010600030101010101" pitchFamily="2" charset="-122"/>
              </a:rPr>
              <a:t>公平公开性</a:t>
            </a:r>
            <a:r>
              <a:rPr lang="zh-CN" altLang="en-US" sz="1800" dirty="0" smtClean="0">
                <a:latin typeface="宋体" panose="02010600030101010101" pitchFamily="2" charset="-122"/>
                <a:ea typeface="宋体" panose="02010600030101010101" pitchFamily="2" charset="-122"/>
              </a:rPr>
              <a:t>。</a:t>
            </a:r>
            <a:endParaRPr lang="en-US" altLang="zh-CN" sz="1800" dirty="0" smtClean="0">
              <a:latin typeface="宋体" panose="02010600030101010101" pitchFamily="2" charset="-122"/>
              <a:ea typeface="宋体" panose="02010600030101010101" pitchFamily="2" charset="-122"/>
            </a:endParaRPr>
          </a:p>
          <a:p>
            <a:r>
              <a:rPr lang="zh-CN" altLang="en-US" sz="1800" b="1" dirty="0" smtClean="0">
                <a:latin typeface="宋体" panose="02010600030101010101" pitchFamily="2" charset="-122"/>
                <a:ea typeface="宋体" panose="02010600030101010101" pitchFamily="2" charset="-122"/>
              </a:rPr>
              <a:t>模型</a:t>
            </a:r>
            <a:r>
              <a:rPr lang="zh-CN" altLang="en-US" sz="1800" b="1" dirty="0">
                <a:latin typeface="宋体" panose="02010600030101010101" pitchFamily="2" charset="-122"/>
                <a:ea typeface="宋体" panose="02010600030101010101" pitchFamily="2" charset="-122"/>
              </a:rPr>
              <a:t>对比结果</a:t>
            </a:r>
            <a:endParaRPr lang="en-US" altLang="zh-CN" sz="1800" b="1" dirty="0" smtClean="0">
              <a:latin typeface="宋体" panose="02010600030101010101" pitchFamily="2" charset="-122"/>
              <a:ea typeface="宋体" panose="02010600030101010101" pitchFamily="2" charset="-122"/>
            </a:endParaRPr>
          </a:p>
          <a:p>
            <a:pPr marL="57150" indent="0">
              <a:buNone/>
            </a:pPr>
            <a:r>
              <a:rPr lang="zh-CN" altLang="en-US" sz="1800" dirty="0" smtClean="0">
                <a:latin typeface="宋体" panose="02010600030101010101" pitchFamily="2" charset="-122"/>
                <a:ea typeface="宋体" panose="02010600030101010101" pitchFamily="2" charset="-122"/>
              </a:rPr>
              <a:t>模型</a:t>
            </a:r>
            <a:r>
              <a:rPr lang="zh-CN" altLang="en-US" sz="1800" dirty="0">
                <a:latin typeface="宋体" panose="02010600030101010101" pitchFamily="2" charset="-122"/>
                <a:ea typeface="宋体" panose="02010600030101010101" pitchFamily="2" charset="-122"/>
              </a:rPr>
              <a:t>对比计划的结果通常公开发布在书籍、期刊上，虽然研究结果具有一定的公开性，但模拟和对比的结果往往</a:t>
            </a:r>
            <a:r>
              <a:rPr lang="zh-CN" altLang="en-US" sz="1800" dirty="0">
                <a:solidFill>
                  <a:srgbClr val="FF0000"/>
                </a:solidFill>
                <a:latin typeface="宋体" panose="02010600030101010101" pitchFamily="2" charset="-122"/>
                <a:ea typeface="宋体" panose="02010600030101010101" pitchFamily="2" charset="-122"/>
              </a:rPr>
              <a:t>难以重现和验证</a:t>
            </a:r>
            <a:r>
              <a:rPr lang="zh-CN" altLang="en-US" sz="1800" dirty="0">
                <a:latin typeface="宋体" panose="02010600030101010101" pitchFamily="2" charset="-122"/>
                <a:ea typeface="宋体" panose="02010600030101010101" pitchFamily="2" charset="-122"/>
              </a:rPr>
              <a:t>。</a:t>
            </a:r>
            <a:endParaRPr lang="en-US" altLang="zh-CN" sz="1800" dirty="0" smtClean="0">
              <a:latin typeface="宋体" panose="02010600030101010101" pitchFamily="2" charset="-122"/>
              <a:ea typeface="宋体" panose="02010600030101010101" pitchFamily="2" charset="-122"/>
            </a:endParaRPr>
          </a:p>
          <a:p>
            <a:r>
              <a:rPr lang="zh-CN" altLang="en-US" sz="1800" b="1" dirty="0" smtClean="0">
                <a:latin typeface="宋体" panose="02010600030101010101" pitchFamily="2" charset="-122"/>
                <a:ea typeface="宋体" panose="02010600030101010101" pitchFamily="2" charset="-122"/>
              </a:rPr>
              <a:t>模型对比方案</a:t>
            </a:r>
            <a:endParaRPr lang="en-US" altLang="zh-CN" sz="1800" b="1" dirty="0" smtClean="0">
              <a:latin typeface="宋体" panose="02010600030101010101" pitchFamily="2" charset="-122"/>
              <a:ea typeface="宋体" panose="02010600030101010101" pitchFamily="2" charset="-122"/>
            </a:endParaRPr>
          </a:p>
          <a:p>
            <a:pPr marL="57150" indent="0">
              <a:buNone/>
            </a:pPr>
            <a:r>
              <a:rPr lang="zh-CN" altLang="en-US" sz="1800" dirty="0" smtClean="0">
                <a:latin typeface="宋体" panose="02010600030101010101" pitchFamily="2" charset="-122"/>
                <a:ea typeface="宋体" panose="02010600030101010101" pitchFamily="2" charset="-122"/>
              </a:rPr>
              <a:t>模型</a:t>
            </a:r>
            <a:r>
              <a:rPr lang="zh-CN" altLang="en-US" sz="1800" dirty="0">
                <a:latin typeface="宋体" panose="02010600030101010101" pitchFamily="2" charset="-122"/>
                <a:ea typeface="宋体" panose="02010600030101010101" pitchFamily="2" charset="-122"/>
              </a:rPr>
              <a:t>对比计划通常是针对特定的研究区域和时间段，对固定的几个模型开展对比。而随着新的陆地碳循环模型不断被开发出来，现有的模型也在不断地更新迭代，模型对比方案应该在研究区域和参与对比的模型上具有</a:t>
            </a:r>
            <a:r>
              <a:rPr lang="zh-CN" altLang="en-US" sz="1800" dirty="0">
                <a:solidFill>
                  <a:srgbClr val="FF0000"/>
                </a:solidFill>
                <a:latin typeface="宋体" panose="02010600030101010101" pitchFamily="2" charset="-122"/>
                <a:ea typeface="宋体" panose="02010600030101010101" pitchFamily="2" charset="-122"/>
              </a:rPr>
              <a:t>可</a:t>
            </a:r>
            <a:r>
              <a:rPr lang="zh-CN" altLang="en-US" sz="1800" dirty="0" smtClean="0">
                <a:solidFill>
                  <a:srgbClr val="FF0000"/>
                </a:solidFill>
                <a:latin typeface="宋体" panose="02010600030101010101" pitchFamily="2" charset="-122"/>
                <a:ea typeface="宋体" panose="02010600030101010101" pitchFamily="2" charset="-122"/>
              </a:rPr>
              <a:t>扩展性</a:t>
            </a:r>
            <a:r>
              <a:rPr lang="zh-CN" altLang="en-US" sz="1800" dirty="0" smtClean="0">
                <a:latin typeface="宋体" panose="02010600030101010101" pitchFamily="2" charset="-122"/>
                <a:ea typeface="宋体" panose="02010600030101010101" pitchFamily="2" charset="-122"/>
              </a:rPr>
              <a:t>和</a:t>
            </a:r>
            <a:r>
              <a:rPr lang="zh-CN" altLang="en-US" sz="1800" dirty="0" smtClean="0">
                <a:solidFill>
                  <a:srgbClr val="FF0000"/>
                </a:solidFill>
                <a:latin typeface="宋体" panose="02010600030101010101" pitchFamily="2" charset="-122"/>
                <a:ea typeface="宋体" panose="02010600030101010101" pitchFamily="2" charset="-122"/>
              </a:rPr>
              <a:t>可重用性</a:t>
            </a:r>
            <a:r>
              <a:rPr lang="zh-CN" altLang="en-US" sz="18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marL="457200" lvl="1" indent="0">
              <a:buNone/>
            </a:pPr>
            <a:endParaRPr lang="zh-CN" altLang="en-US" sz="1600" dirty="0">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10</a:t>
            </a:fld>
            <a:endParaRPr lang="zh-CN" altLang="en-US" dirty="0"/>
          </a:p>
        </p:txBody>
      </p:sp>
      <p:sp>
        <p:nvSpPr>
          <p:cNvPr id="5" name="内容占位符 2"/>
          <p:cNvSpPr txBox="1">
            <a:spLocks/>
          </p:cNvSpPr>
          <p:nvPr/>
        </p:nvSpPr>
        <p:spPr bwMode="auto">
          <a:xfrm>
            <a:off x="304800" y="1066800"/>
            <a:ext cx="6859488" cy="56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dirty="0">
                <a:latin typeface="宋体" panose="02010600030101010101" pitchFamily="2" charset="-122"/>
                <a:ea typeface="宋体" panose="02010600030101010101" pitchFamily="2" charset="-122"/>
              </a:rPr>
              <a:t>2.4 </a:t>
            </a:r>
            <a:r>
              <a:rPr lang="zh-CN" altLang="en-US" sz="2000" dirty="0">
                <a:latin typeface="宋体" panose="02010600030101010101" pitchFamily="2" charset="-122"/>
                <a:ea typeface="宋体" panose="02010600030101010101" pitchFamily="2" charset="-122"/>
              </a:rPr>
              <a:t>研究现状分析和总结</a:t>
            </a:r>
            <a:endParaRPr lang="en-US" altLang="zh-CN"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58754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solidFill>
                    <a:srgbClr val="FF0000"/>
                  </a:solidFill>
                  <a:latin typeface="微软雅黑" pitchFamily="34" charset="-122"/>
                  <a:ea typeface="微软雅黑" pitchFamily="34" charset="-122"/>
                </a:rPr>
                <a:t>研究目标和技术路线</a:t>
              </a:r>
              <a:endParaRPr lang="en-US" altLang="zh-CN" sz="2400" dirty="0">
                <a:solidFill>
                  <a:srgbClr val="FF0000"/>
                </a:solidFill>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61"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7EA92A5-C027-4AA6-B826-350AEA676BBC}" type="slidenum">
              <a:rPr lang="zh-CN" altLang="en-US" sz="1000">
                <a:ea typeface="宋体" charset="-122"/>
              </a:rPr>
              <a:pPr algn="ctr"/>
              <a:t>11</a:t>
            </a:fld>
            <a:endParaRPr lang="zh-CN" altLang="en-US" sz="1000" dirty="0">
              <a:ea typeface="宋体" charset="-122"/>
            </a:endParaRPr>
          </a:p>
        </p:txBody>
      </p:sp>
    </p:spTree>
    <p:extLst>
      <p:ext uri="{BB962C8B-B14F-4D97-AF65-F5344CB8AC3E}">
        <p14:creationId xmlns:p14="http://schemas.microsoft.com/office/powerpoint/2010/main" val="3427371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5453"/>
            <a:ext cx="7723584" cy="3097683"/>
          </a:xfrm>
        </p:spPr>
        <p:txBody>
          <a:bodyPr/>
          <a:lstStyle/>
          <a:p>
            <a:pPr lvl="0"/>
            <a:r>
              <a:rPr lang="zh-CN" altLang="en-US" sz="2000" dirty="0" smtClean="0">
                <a:latin typeface="宋体" panose="02010600030101010101" pitchFamily="2" charset="-122"/>
                <a:ea typeface="宋体" panose="02010600030101010101" pitchFamily="2" charset="-122"/>
              </a:rPr>
              <a:t>构建</a:t>
            </a:r>
            <a:r>
              <a:rPr lang="zh-CN" altLang="en-US" sz="2000" dirty="0">
                <a:latin typeface="宋体" panose="02010600030101010101" pitchFamily="2" charset="-122"/>
                <a:ea typeface="宋体" panose="02010600030101010101" pitchFamily="2" charset="-122"/>
              </a:rPr>
              <a:t>一个兼具灵活性、稳定性和可扩展性的陆地碳循环模型开放式对比系统</a:t>
            </a:r>
            <a:r>
              <a:rPr lang="zh-CN" altLang="en-US" sz="2000" dirty="0" smtClean="0">
                <a:latin typeface="宋体" panose="02010600030101010101" pitchFamily="2" charset="-122"/>
                <a:ea typeface="宋体" panose="02010600030101010101" pitchFamily="2" charset="-122"/>
              </a:rPr>
              <a:t>架构。</a:t>
            </a:r>
            <a:endParaRPr lang="zh-CN" altLang="zh-CN" sz="2000" dirty="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设计</a:t>
            </a:r>
            <a:r>
              <a:rPr lang="zh-CN" altLang="en-US" sz="2000" dirty="0">
                <a:latin typeface="宋体" panose="02010600030101010101" pitchFamily="2" charset="-122"/>
                <a:ea typeface="宋体" panose="02010600030101010101" pitchFamily="2" charset="-122"/>
              </a:rPr>
              <a:t>陆地碳循环模型、数据和对比方法的服务</a:t>
            </a:r>
            <a:r>
              <a:rPr lang="zh-CN" altLang="en-US" sz="2000" dirty="0" smtClean="0">
                <a:latin typeface="宋体" panose="02010600030101010101" pitchFamily="2" charset="-122"/>
                <a:ea typeface="宋体" panose="02010600030101010101" pitchFamily="2" charset="-122"/>
              </a:rPr>
              <a:t>组件封装方法。</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设计</a:t>
            </a:r>
            <a:r>
              <a:rPr lang="zh-CN" altLang="en-US" sz="2000" dirty="0">
                <a:latin typeface="宋体" panose="02010600030101010101" pitchFamily="2" charset="-122"/>
                <a:ea typeface="宋体" panose="02010600030101010101" pitchFamily="2" charset="-122"/>
              </a:rPr>
              <a:t>陆地碳循环模型对比执行</a:t>
            </a:r>
            <a:r>
              <a:rPr lang="zh-CN" altLang="en-US" sz="2000" dirty="0" smtClean="0">
                <a:latin typeface="宋体" panose="02010600030101010101" pitchFamily="2" charset="-122"/>
                <a:ea typeface="宋体" panose="02010600030101010101" pitchFamily="2" charset="-122"/>
              </a:rPr>
              <a:t>引擎</a:t>
            </a:r>
            <a:r>
              <a:rPr lang="zh-CN" altLang="en-US" sz="2000" dirty="0">
                <a:latin typeface="宋体" panose="02010600030101010101" pitchFamily="2" charset="-122"/>
                <a:ea typeface="宋体" panose="02010600030101010101" pitchFamily="2" charset="-122"/>
              </a:rPr>
              <a:t>。</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3 </a:t>
            </a:r>
            <a:r>
              <a:rPr lang="zh-CN" altLang="en-US" dirty="0" smtClean="0"/>
              <a:t>研究目标和技术路线</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3.1 </a:t>
            </a:r>
            <a:r>
              <a:rPr lang="zh-CN" altLang="en-US" sz="2000" kern="0" dirty="0" smtClean="0">
                <a:latin typeface="宋体" panose="02010600030101010101" pitchFamily="2" charset="-122"/>
                <a:ea typeface="宋体" panose="02010600030101010101" pitchFamily="2" charset="-122"/>
              </a:rPr>
              <a:t>研究</a:t>
            </a:r>
            <a:r>
              <a:rPr lang="zh-CN" altLang="en-US" sz="2000" kern="0" dirty="0">
                <a:latin typeface="宋体" panose="02010600030101010101" pitchFamily="2" charset="-122"/>
                <a:ea typeface="宋体" panose="02010600030101010101" pitchFamily="2" charset="-122"/>
              </a:rPr>
              <a:t>目标</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12</a:t>
            </a:fld>
            <a:endParaRPr lang="zh-CN" altLang="en-US"/>
          </a:p>
        </p:txBody>
      </p:sp>
    </p:spTree>
    <p:extLst>
      <p:ext uri="{BB962C8B-B14F-4D97-AF65-F5344CB8AC3E}">
        <p14:creationId xmlns:p14="http://schemas.microsoft.com/office/powerpoint/2010/main" val="652688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3 </a:t>
            </a:r>
            <a:r>
              <a:rPr lang="zh-CN" altLang="en-US" dirty="0" smtClean="0"/>
              <a:t>研究目标和技术路线</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3.2 </a:t>
            </a:r>
            <a:r>
              <a:rPr lang="zh-CN" altLang="en-US" sz="2000" kern="0" dirty="0" smtClean="0">
                <a:latin typeface="宋体" panose="02010600030101010101" pitchFamily="2" charset="-122"/>
                <a:ea typeface="宋体" panose="02010600030101010101" pitchFamily="2" charset="-122"/>
              </a:rPr>
              <a:t>技术路线</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123" name="矩形 122"/>
          <p:cNvSpPr/>
          <p:nvPr/>
        </p:nvSpPr>
        <p:spPr>
          <a:xfrm>
            <a:off x="179513" y="3226071"/>
            <a:ext cx="7924297" cy="189698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5" name="矩形 124"/>
          <p:cNvSpPr/>
          <p:nvPr/>
        </p:nvSpPr>
        <p:spPr>
          <a:xfrm>
            <a:off x="179513" y="1772817"/>
            <a:ext cx="7924297" cy="145325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6" name="矩形 125"/>
          <p:cNvSpPr/>
          <p:nvPr/>
        </p:nvSpPr>
        <p:spPr>
          <a:xfrm>
            <a:off x="179512" y="1772816"/>
            <a:ext cx="475394" cy="1453897"/>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问题分析与</a:t>
            </a:r>
            <a:endParaRPr kumimoji="0" lang="en-US" altLang="zh-CN"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资料整理</a:t>
            </a:r>
          </a:p>
        </p:txBody>
      </p:sp>
      <p:sp>
        <p:nvSpPr>
          <p:cNvPr id="127" name="矩形 126"/>
          <p:cNvSpPr/>
          <p:nvPr/>
        </p:nvSpPr>
        <p:spPr>
          <a:xfrm>
            <a:off x="179512" y="3226071"/>
            <a:ext cx="475394" cy="1896983"/>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开放式对比系统运行环境搭建</a:t>
            </a:r>
          </a:p>
        </p:txBody>
      </p:sp>
      <p:grpSp>
        <p:nvGrpSpPr>
          <p:cNvPr id="131" name="组合 130"/>
          <p:cNvGrpSpPr/>
          <p:nvPr/>
        </p:nvGrpSpPr>
        <p:grpSpPr>
          <a:xfrm>
            <a:off x="4441022" y="1855113"/>
            <a:ext cx="3563739" cy="1298448"/>
            <a:chOff x="6395617" y="82296"/>
            <a:chExt cx="3563739" cy="1298448"/>
          </a:xfrm>
        </p:grpSpPr>
        <p:sp>
          <p:nvSpPr>
            <p:cNvPr id="230" name="矩形 229"/>
            <p:cNvSpPr/>
            <p:nvPr/>
          </p:nvSpPr>
          <p:spPr>
            <a:xfrm>
              <a:off x="6395617" y="82296"/>
              <a:ext cx="3563739" cy="129844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31" name="矩形 230"/>
            <p:cNvSpPr/>
            <p:nvPr/>
          </p:nvSpPr>
          <p:spPr>
            <a:xfrm>
              <a:off x="6467032" y="146304"/>
              <a:ext cx="583518"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模型和数据</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搜集</a:t>
              </a: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32" name="矩形 231"/>
            <p:cNvSpPr/>
            <p:nvPr/>
          </p:nvSpPr>
          <p:spPr>
            <a:xfrm>
              <a:off x="7345395" y="146303"/>
              <a:ext cx="2319116" cy="453199"/>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模型搜集和源码修改</a:t>
              </a:r>
            </a:p>
          </p:txBody>
        </p:sp>
        <p:sp>
          <p:nvSpPr>
            <p:cNvPr id="233" name="矩形 232"/>
            <p:cNvSpPr/>
            <p:nvPr/>
          </p:nvSpPr>
          <p:spPr>
            <a:xfrm>
              <a:off x="7345395" y="838152"/>
              <a:ext cx="2319116" cy="46047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数据搜集和预处理</a:t>
              </a:r>
            </a:p>
          </p:txBody>
        </p:sp>
      </p:grpSp>
      <p:grpSp>
        <p:nvGrpSpPr>
          <p:cNvPr id="132" name="组合 131"/>
          <p:cNvGrpSpPr/>
          <p:nvPr/>
        </p:nvGrpSpPr>
        <p:grpSpPr>
          <a:xfrm>
            <a:off x="714407" y="1855113"/>
            <a:ext cx="3731008" cy="1298448"/>
            <a:chOff x="2669002" y="82296"/>
            <a:chExt cx="3731008" cy="1298448"/>
          </a:xfrm>
        </p:grpSpPr>
        <p:sp>
          <p:nvSpPr>
            <p:cNvPr id="225" name="矩形 224"/>
            <p:cNvSpPr/>
            <p:nvPr/>
          </p:nvSpPr>
          <p:spPr>
            <a:xfrm>
              <a:off x="2669002" y="82296"/>
              <a:ext cx="3731008" cy="129844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6" name="矩形 225"/>
            <p:cNvSpPr/>
            <p:nvPr/>
          </p:nvSpPr>
          <p:spPr>
            <a:xfrm>
              <a:off x="2732322" y="146304"/>
              <a:ext cx="513430" cy="11525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模型和数据特征分析</a:t>
              </a:r>
            </a:p>
          </p:txBody>
        </p:sp>
        <p:sp>
          <p:nvSpPr>
            <p:cNvPr id="227" name="矩形 226"/>
            <p:cNvSpPr/>
            <p:nvPr/>
          </p:nvSpPr>
          <p:spPr>
            <a:xfrm>
              <a:off x="3586592" y="146304"/>
              <a:ext cx="2099969" cy="353428"/>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陆地碳循环过程分析归纳</a:t>
              </a:r>
            </a:p>
          </p:txBody>
        </p:sp>
        <p:sp>
          <p:nvSpPr>
            <p:cNvPr id="228" name="矩形 227"/>
            <p:cNvSpPr/>
            <p:nvPr/>
          </p:nvSpPr>
          <p:spPr>
            <a:xfrm>
              <a:off x="3586592" y="588373"/>
              <a:ext cx="2099969" cy="310896"/>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模型分类、模型特征分析</a:t>
              </a:r>
            </a:p>
          </p:txBody>
        </p:sp>
        <p:sp>
          <p:nvSpPr>
            <p:cNvPr id="229" name="矩形 228"/>
            <p:cNvSpPr/>
            <p:nvPr/>
          </p:nvSpPr>
          <p:spPr>
            <a:xfrm>
              <a:off x="3586592" y="987910"/>
              <a:ext cx="2099969" cy="310896"/>
            </a:xfrm>
            <a:prstGeom prst="rect">
              <a:avLst/>
            </a:prstGeom>
            <a:solidFill>
              <a:sysClr val="window" lastClr="FFFFFF"/>
            </a:solidFill>
            <a:ln w="12700" cap="flat" cmpd="sng" algn="ctr">
              <a:solidFill>
                <a:sysClr val="windowText" lastClr="000000"/>
              </a:solidFill>
              <a:prstDash val="solid"/>
              <a:miter lim="800000"/>
            </a:ln>
            <a:effectLst/>
          </p:spPr>
          <p:txBody>
            <a:bodyPr lIns="46800" tIns="36000" rIns="468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数据特征分析</a:t>
              </a:r>
            </a:p>
          </p:txBody>
        </p:sp>
      </p:grpSp>
      <p:grpSp>
        <p:nvGrpSpPr>
          <p:cNvPr id="136" name="组合 135"/>
          <p:cNvGrpSpPr/>
          <p:nvPr/>
        </p:nvGrpSpPr>
        <p:grpSpPr>
          <a:xfrm>
            <a:off x="4435850" y="3291156"/>
            <a:ext cx="3568911" cy="1757908"/>
            <a:chOff x="6390445" y="1518339"/>
            <a:chExt cx="3568911" cy="1757908"/>
          </a:xfrm>
        </p:grpSpPr>
        <p:sp>
          <p:nvSpPr>
            <p:cNvPr id="221" name="矩形 220"/>
            <p:cNvSpPr/>
            <p:nvPr/>
          </p:nvSpPr>
          <p:spPr>
            <a:xfrm>
              <a:off x="6390445" y="1518339"/>
              <a:ext cx="3568911" cy="175790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2" name="矩形 221"/>
            <p:cNvSpPr/>
            <p:nvPr/>
          </p:nvSpPr>
          <p:spPr>
            <a:xfrm>
              <a:off x="6467032" y="1567556"/>
              <a:ext cx="581188" cy="165518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分布式网络架构的构建</a:t>
              </a:r>
            </a:p>
          </p:txBody>
        </p:sp>
      </p:grpSp>
      <p:grpSp>
        <p:nvGrpSpPr>
          <p:cNvPr id="137" name="组合 136"/>
          <p:cNvGrpSpPr/>
          <p:nvPr/>
        </p:nvGrpSpPr>
        <p:grpSpPr>
          <a:xfrm>
            <a:off x="5072101" y="3361468"/>
            <a:ext cx="2932660" cy="1628831"/>
            <a:chOff x="7026696" y="1588651"/>
            <a:chExt cx="2932660" cy="1628831"/>
          </a:xfrm>
        </p:grpSpPr>
        <p:pic>
          <p:nvPicPr>
            <p:cNvPr id="203" name="图片 202"/>
            <p:cNvPicPr>
              <a:picLocks noChangeAspect="1"/>
            </p:cNvPicPr>
            <p:nvPr/>
          </p:nvPicPr>
          <p:blipFill>
            <a:blip r:embed="rId3"/>
            <a:stretch>
              <a:fillRect/>
            </a:stretch>
          </p:blipFill>
          <p:spPr>
            <a:xfrm>
              <a:off x="7556160" y="2628199"/>
              <a:ext cx="300007" cy="307700"/>
            </a:xfrm>
            <a:prstGeom prst="rect">
              <a:avLst/>
            </a:prstGeom>
          </p:spPr>
        </p:pic>
        <p:pic>
          <p:nvPicPr>
            <p:cNvPr id="204" name="图片 203"/>
            <p:cNvPicPr>
              <a:picLocks noChangeAspect="1"/>
            </p:cNvPicPr>
            <p:nvPr/>
          </p:nvPicPr>
          <p:blipFill>
            <a:blip r:embed="rId4"/>
            <a:stretch>
              <a:fillRect/>
            </a:stretch>
          </p:blipFill>
          <p:spPr>
            <a:xfrm>
              <a:off x="8837110" y="2558853"/>
              <a:ext cx="346051" cy="367375"/>
            </a:xfrm>
            <a:prstGeom prst="rect">
              <a:avLst/>
            </a:prstGeom>
          </p:spPr>
        </p:pic>
        <p:sp>
          <p:nvSpPr>
            <p:cNvPr id="205" name="文本框 204"/>
            <p:cNvSpPr txBox="1"/>
            <p:nvPr/>
          </p:nvSpPr>
          <p:spPr>
            <a:xfrm>
              <a:off x="7715074" y="1588651"/>
              <a:ext cx="1406016"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数据管理服务器</a:t>
              </a:r>
            </a:p>
          </p:txBody>
        </p:sp>
        <p:sp>
          <p:nvSpPr>
            <p:cNvPr id="206" name="文本框 205"/>
            <p:cNvSpPr txBox="1"/>
            <p:nvPr/>
          </p:nvSpPr>
          <p:spPr>
            <a:xfrm>
              <a:off x="7026696" y="2925094"/>
              <a:ext cx="1378157"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模型计算服务器</a:t>
              </a:r>
            </a:p>
          </p:txBody>
        </p:sp>
        <p:sp>
          <p:nvSpPr>
            <p:cNvPr id="207" name="文本框 206"/>
            <p:cNvSpPr txBox="1"/>
            <p:nvPr/>
          </p:nvSpPr>
          <p:spPr>
            <a:xfrm>
              <a:off x="8518655" y="2917757"/>
              <a:ext cx="1440701" cy="2923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结果对比服务器</a:t>
              </a:r>
            </a:p>
          </p:txBody>
        </p:sp>
        <p:sp>
          <p:nvSpPr>
            <p:cNvPr id="208" name="左右箭头 207"/>
            <p:cNvSpPr/>
            <p:nvPr/>
          </p:nvSpPr>
          <p:spPr>
            <a:xfrm rot="7958387">
              <a:off x="7601537" y="2270168"/>
              <a:ext cx="642647" cy="138346"/>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09" name="左右箭头 208"/>
            <p:cNvSpPr/>
            <p:nvPr/>
          </p:nvSpPr>
          <p:spPr>
            <a:xfrm rot="2645020">
              <a:off x="8320289" y="2253961"/>
              <a:ext cx="642647" cy="139967"/>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0" name="左右箭头 209"/>
            <p:cNvSpPr/>
            <p:nvPr/>
          </p:nvSpPr>
          <p:spPr>
            <a:xfrm>
              <a:off x="7916854" y="2704796"/>
              <a:ext cx="848225" cy="139967"/>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1" name="矩形 210"/>
            <p:cNvSpPr/>
            <p:nvPr/>
          </p:nvSpPr>
          <p:spPr>
            <a:xfrm rot="2687715">
              <a:off x="8369797" y="2172333"/>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2" name="矩形 211"/>
            <p:cNvSpPr/>
            <p:nvPr/>
          </p:nvSpPr>
          <p:spPr>
            <a:xfrm>
              <a:off x="7942819" y="2585814"/>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3" name="矩形 212"/>
            <p:cNvSpPr/>
            <p:nvPr/>
          </p:nvSpPr>
          <p:spPr>
            <a:xfrm rot="18735477">
              <a:off x="7464551" y="2200403"/>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4" name="矩形 213"/>
            <p:cNvSpPr/>
            <p:nvPr/>
          </p:nvSpPr>
          <p:spPr>
            <a:xfrm rot="18735477">
              <a:off x="7650415" y="2328391"/>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5" name="矩形 214"/>
            <p:cNvSpPr/>
            <p:nvPr/>
          </p:nvSpPr>
          <p:spPr>
            <a:xfrm rot="2687715">
              <a:off x="8209253" y="2348828"/>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6" name="矩形 215"/>
            <p:cNvSpPr/>
            <p:nvPr/>
          </p:nvSpPr>
          <p:spPr>
            <a:xfrm>
              <a:off x="7958149" y="2818446"/>
              <a:ext cx="723622" cy="13335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nvGrpSpPr>
            <p:cNvPr id="217" name="组合 216"/>
            <p:cNvGrpSpPr/>
            <p:nvPr/>
          </p:nvGrpSpPr>
          <p:grpSpPr>
            <a:xfrm>
              <a:off x="8154569" y="1842513"/>
              <a:ext cx="291731" cy="213203"/>
              <a:chOff x="3946280" y="1939334"/>
              <a:chExt cx="291731" cy="213203"/>
            </a:xfrm>
          </p:grpSpPr>
          <p:sp>
            <p:nvSpPr>
              <p:cNvPr id="218" name="流程图: 文档 217"/>
              <p:cNvSpPr/>
              <p:nvPr/>
            </p:nvSpPr>
            <p:spPr>
              <a:xfrm>
                <a:off x="4031724" y="1939334"/>
                <a:ext cx="206287" cy="126206"/>
              </a:xfrm>
              <a:prstGeom prst="flowChart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9" name="流程图: 文档 218"/>
              <p:cNvSpPr/>
              <p:nvPr/>
            </p:nvSpPr>
            <p:spPr>
              <a:xfrm>
                <a:off x="3990278" y="1983917"/>
                <a:ext cx="206287" cy="126206"/>
              </a:xfrm>
              <a:prstGeom prst="flowChart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0" name="流程图: 文档 219"/>
              <p:cNvSpPr/>
              <p:nvPr/>
            </p:nvSpPr>
            <p:spPr>
              <a:xfrm>
                <a:off x="3946280" y="2026331"/>
                <a:ext cx="206287" cy="126206"/>
              </a:xfrm>
              <a:prstGeom prst="flowChartDocumen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grpSp>
        <p:nvGrpSpPr>
          <p:cNvPr id="139" name="组合 138"/>
          <p:cNvGrpSpPr/>
          <p:nvPr/>
        </p:nvGrpSpPr>
        <p:grpSpPr>
          <a:xfrm>
            <a:off x="712134" y="3292098"/>
            <a:ext cx="3733281" cy="1757908"/>
            <a:chOff x="2666729" y="1519281"/>
            <a:chExt cx="3733281" cy="1757908"/>
          </a:xfrm>
        </p:grpSpPr>
        <p:sp>
          <p:nvSpPr>
            <p:cNvPr id="194" name="矩形 193"/>
            <p:cNvSpPr/>
            <p:nvPr/>
          </p:nvSpPr>
          <p:spPr>
            <a:xfrm>
              <a:off x="2666729" y="1519281"/>
              <a:ext cx="3733281" cy="175790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5" name="矩形 194"/>
            <p:cNvSpPr/>
            <p:nvPr/>
          </p:nvSpPr>
          <p:spPr>
            <a:xfrm>
              <a:off x="2730110" y="1568498"/>
              <a:ext cx="515642" cy="165518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服务容器的设计和实现</a:t>
              </a:r>
            </a:p>
          </p:txBody>
        </p:sp>
      </p:grpSp>
      <p:sp>
        <p:nvSpPr>
          <p:cNvPr id="155" name="矩形 154"/>
          <p:cNvSpPr/>
          <p:nvPr/>
        </p:nvSpPr>
        <p:spPr>
          <a:xfrm>
            <a:off x="1413419" y="3361354"/>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服务发布</a:t>
            </a:r>
          </a:p>
        </p:txBody>
      </p:sp>
      <p:sp>
        <p:nvSpPr>
          <p:cNvPr id="156" name="矩形 155"/>
          <p:cNvSpPr/>
          <p:nvPr/>
        </p:nvSpPr>
        <p:spPr>
          <a:xfrm>
            <a:off x="1413419" y="3958271"/>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服务注销</a:t>
            </a:r>
          </a:p>
        </p:txBody>
      </p:sp>
      <p:sp>
        <p:nvSpPr>
          <p:cNvPr id="157" name="矩形 156"/>
          <p:cNvSpPr/>
          <p:nvPr/>
        </p:nvSpPr>
        <p:spPr>
          <a:xfrm>
            <a:off x="2717577" y="3361354"/>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服务实例管理</a:t>
            </a:r>
          </a:p>
        </p:txBody>
      </p:sp>
      <p:sp>
        <p:nvSpPr>
          <p:cNvPr id="158" name="矩形 157"/>
          <p:cNvSpPr/>
          <p:nvPr/>
        </p:nvSpPr>
        <p:spPr>
          <a:xfrm>
            <a:off x="2717577" y="3958271"/>
            <a:ext cx="1174531" cy="423603"/>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服务器</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性能监控</a:t>
            </a:r>
          </a:p>
        </p:txBody>
      </p:sp>
      <p:grpSp>
        <p:nvGrpSpPr>
          <p:cNvPr id="159" name="组合 158"/>
          <p:cNvGrpSpPr/>
          <p:nvPr/>
        </p:nvGrpSpPr>
        <p:grpSpPr>
          <a:xfrm>
            <a:off x="1480774" y="4551512"/>
            <a:ext cx="2262535" cy="335166"/>
            <a:chOff x="3593109" y="2511381"/>
            <a:chExt cx="4817222" cy="713611"/>
          </a:xfrm>
        </p:grpSpPr>
        <p:pic>
          <p:nvPicPr>
            <p:cNvPr id="183" name="图片 182">
              <a:extLst>
                <a:ext uri="{FF2B5EF4-FFF2-40B4-BE49-F238E27FC236}">
                  <a16:creationId xmlns:a16="http://schemas.microsoft.com/office/drawing/2014/main" id="{99C45B9A-9352-43F4-9A1B-6FF63AD1B1EC}"/>
                </a:ext>
              </a:extLst>
            </p:cNvPr>
            <p:cNvPicPr>
              <a:picLocks noChangeAspect="1"/>
            </p:cNvPicPr>
            <p:nvPr/>
          </p:nvPicPr>
          <p:blipFill>
            <a:blip r:embed="rId3"/>
            <a:stretch>
              <a:fillRect/>
            </a:stretch>
          </p:blipFill>
          <p:spPr>
            <a:xfrm>
              <a:off x="3593109" y="2511381"/>
              <a:ext cx="680320" cy="697764"/>
            </a:xfrm>
            <a:prstGeom prst="rect">
              <a:avLst/>
            </a:prstGeom>
          </p:spPr>
        </p:pic>
        <p:sp>
          <p:nvSpPr>
            <p:cNvPr id="184" name="加号 183"/>
            <p:cNvSpPr/>
            <p:nvPr/>
          </p:nvSpPr>
          <p:spPr>
            <a:xfrm>
              <a:off x="4239503" y="2651669"/>
              <a:ext cx="379141" cy="379141"/>
            </a:xfrm>
            <a:prstGeom prst="mathPlus">
              <a:avLst>
                <a:gd name="adj1" fmla="val 12805"/>
              </a:avLst>
            </a:prstGeom>
            <a:solidFill>
              <a:srgbClr val="A5A5A5"/>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85" name="加号 184"/>
            <p:cNvSpPr/>
            <p:nvPr/>
          </p:nvSpPr>
          <p:spPr>
            <a:xfrm>
              <a:off x="5908658" y="2651668"/>
              <a:ext cx="379140" cy="379140"/>
            </a:xfrm>
            <a:prstGeom prst="mathPlus">
              <a:avLst>
                <a:gd name="adj1" fmla="val 12805"/>
              </a:avLst>
            </a:prstGeom>
            <a:solidFill>
              <a:srgbClr val="A5A5A5"/>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pic>
          <p:nvPicPr>
            <p:cNvPr id="186" name="图片 185"/>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746885" y="2549614"/>
              <a:ext cx="1081704" cy="675378"/>
            </a:xfrm>
            <a:prstGeom prst="rect">
              <a:avLst/>
            </a:prstGeom>
          </p:spPr>
        </p:pic>
        <p:pic>
          <p:nvPicPr>
            <p:cNvPr id="187" name="图片 186"/>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6403109" y="2543005"/>
              <a:ext cx="2007222" cy="553964"/>
            </a:xfrm>
            <a:prstGeom prst="rect">
              <a:avLst/>
            </a:prstGeom>
          </p:spPr>
        </p:pic>
      </p:grpSp>
      <p:sp>
        <p:nvSpPr>
          <p:cNvPr id="5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13</a:t>
            </a:r>
            <a:endParaRPr lang="zh-CN" altLang="en-US" sz="1000" dirty="0">
              <a:ea typeface="宋体" charset="-122"/>
            </a:endParaRPr>
          </a:p>
        </p:txBody>
      </p:sp>
    </p:spTree>
    <p:extLst>
      <p:ext uri="{BB962C8B-B14F-4D97-AF65-F5344CB8AC3E}">
        <p14:creationId xmlns:p14="http://schemas.microsoft.com/office/powerpoint/2010/main" val="1458043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3.2 </a:t>
            </a:r>
            <a:r>
              <a:rPr lang="zh-CN" altLang="en-US" sz="2000" kern="0" dirty="0" smtClean="0">
                <a:latin typeface="宋体" panose="02010600030101010101" pitchFamily="2" charset="-122"/>
                <a:ea typeface="宋体" panose="02010600030101010101" pitchFamily="2" charset="-122"/>
              </a:rPr>
              <a:t>技术路线</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1"/>
          </p:nvPr>
        </p:nvSpPr>
        <p:spPr>
          <a:xfrm>
            <a:off x="6631214" y="4791113"/>
            <a:ext cx="457200" cy="228600"/>
          </a:xfrm>
        </p:spPr>
        <p:txBody>
          <a:bodyPr/>
          <a:lstStyle/>
          <a:p>
            <a:fld id="{57EA92A5-C027-4AA6-B826-350AEA676BBC}" type="slidenum">
              <a:rPr lang="zh-CN" altLang="en-US" smtClean="0"/>
              <a:pPr/>
              <a:t>14</a:t>
            </a:fld>
            <a:endParaRPr lang="zh-CN" altLang="en-US"/>
          </a:p>
        </p:txBody>
      </p:sp>
      <p:sp>
        <p:nvSpPr>
          <p:cNvPr id="121" name="矩形 120"/>
          <p:cNvSpPr/>
          <p:nvPr/>
        </p:nvSpPr>
        <p:spPr>
          <a:xfrm>
            <a:off x="176095" y="3548180"/>
            <a:ext cx="7924297" cy="67595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2" name="矩形 121"/>
          <p:cNvSpPr/>
          <p:nvPr/>
        </p:nvSpPr>
        <p:spPr>
          <a:xfrm>
            <a:off x="710992" y="3596337"/>
            <a:ext cx="7290351" cy="578471"/>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4" name="矩形 123"/>
          <p:cNvSpPr/>
          <p:nvPr/>
        </p:nvSpPr>
        <p:spPr>
          <a:xfrm>
            <a:off x="176095" y="1774812"/>
            <a:ext cx="7924297" cy="54119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8" name="矩形 10"/>
          <p:cNvSpPr/>
          <p:nvPr/>
        </p:nvSpPr>
        <p:spPr>
          <a:xfrm>
            <a:off x="176095" y="2264539"/>
            <a:ext cx="7924297" cy="1283640"/>
          </a:xfrm>
          <a:custGeom>
            <a:avLst/>
            <a:gdLst>
              <a:gd name="connsiteX0" fmla="*/ 0 w 7924297"/>
              <a:gd name="connsiteY0" fmla="*/ 0 h 1294460"/>
              <a:gd name="connsiteX1" fmla="*/ 7924297 w 7924297"/>
              <a:gd name="connsiteY1" fmla="*/ 0 h 1294460"/>
              <a:gd name="connsiteX2" fmla="*/ 7924297 w 7924297"/>
              <a:gd name="connsiteY2" fmla="*/ 1294460 h 1294460"/>
              <a:gd name="connsiteX3" fmla="*/ 0 w 7924297"/>
              <a:gd name="connsiteY3" fmla="*/ 1294460 h 1294460"/>
              <a:gd name="connsiteX4" fmla="*/ 0 w 7924297"/>
              <a:gd name="connsiteY4" fmla="*/ 0 h 1294460"/>
              <a:gd name="connsiteX0" fmla="*/ 0 w 7924297"/>
              <a:gd name="connsiteY0" fmla="*/ 0 h 1294460"/>
              <a:gd name="connsiteX1" fmla="*/ 7924297 w 7924297"/>
              <a:gd name="connsiteY1" fmla="*/ 0 h 1294460"/>
              <a:gd name="connsiteX2" fmla="*/ 7924297 w 7924297"/>
              <a:gd name="connsiteY2" fmla="*/ 1294460 h 1294460"/>
              <a:gd name="connsiteX3" fmla="*/ 0 w 7924297"/>
              <a:gd name="connsiteY3" fmla="*/ 1294460 h 1294460"/>
              <a:gd name="connsiteX4" fmla="*/ 91440 w 7924297"/>
              <a:gd name="connsiteY4" fmla="*/ 91440 h 1294460"/>
              <a:gd name="connsiteX0" fmla="*/ 0 w 7924297"/>
              <a:gd name="connsiteY0" fmla="*/ 0 h 1294460"/>
              <a:gd name="connsiteX1" fmla="*/ 7924297 w 7924297"/>
              <a:gd name="connsiteY1" fmla="*/ 0 h 1294460"/>
              <a:gd name="connsiteX2" fmla="*/ 7924297 w 7924297"/>
              <a:gd name="connsiteY2" fmla="*/ 1294460 h 1294460"/>
              <a:gd name="connsiteX3" fmla="*/ 0 w 7924297"/>
              <a:gd name="connsiteY3" fmla="*/ 1294460 h 1294460"/>
              <a:gd name="connsiteX4" fmla="*/ 91440 w 7924297"/>
              <a:gd name="connsiteY4" fmla="*/ 91440 h 1294460"/>
              <a:gd name="connsiteX5" fmla="*/ 0 w 7924297"/>
              <a:gd name="connsiteY5" fmla="*/ 0 h 12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4297" h="1294460">
                <a:moveTo>
                  <a:pt x="0" y="0"/>
                </a:moveTo>
                <a:lnTo>
                  <a:pt x="7924297" y="0"/>
                </a:lnTo>
                <a:lnTo>
                  <a:pt x="7924297" y="1294460"/>
                </a:lnTo>
                <a:lnTo>
                  <a:pt x="0" y="1294460"/>
                </a:lnTo>
                <a:cubicBezTo>
                  <a:pt x="0" y="862973"/>
                  <a:pt x="91440" y="91440"/>
                  <a:pt x="91440" y="91440"/>
                </a:cubicBezTo>
                <a:lnTo>
                  <a:pt x="0" y="0"/>
                </a:lnTo>
                <a:close/>
              </a:path>
            </a:pathLst>
          </a:custGeom>
          <a:solidFill>
            <a:sysClr val="window" lastClr="FFFFFF"/>
          </a:soli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9" name="矩形 128"/>
          <p:cNvSpPr/>
          <p:nvPr/>
        </p:nvSpPr>
        <p:spPr>
          <a:xfrm>
            <a:off x="176094" y="1774813"/>
            <a:ext cx="475394" cy="1773368"/>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服务资源的封装发布</a:t>
            </a:r>
          </a:p>
        </p:txBody>
      </p:sp>
      <p:sp>
        <p:nvSpPr>
          <p:cNvPr id="130" name="矩形 129"/>
          <p:cNvSpPr/>
          <p:nvPr/>
        </p:nvSpPr>
        <p:spPr>
          <a:xfrm>
            <a:off x="176094" y="3548180"/>
            <a:ext cx="475394" cy="675955"/>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对比引擎实现</a:t>
            </a:r>
          </a:p>
        </p:txBody>
      </p:sp>
      <p:sp>
        <p:nvSpPr>
          <p:cNvPr id="223" name="矩形 222"/>
          <p:cNvSpPr/>
          <p:nvPr/>
        </p:nvSpPr>
        <p:spPr>
          <a:xfrm>
            <a:off x="710992" y="1844824"/>
            <a:ext cx="7290351" cy="858057"/>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88" name="矩形 187"/>
          <p:cNvSpPr/>
          <p:nvPr/>
        </p:nvSpPr>
        <p:spPr>
          <a:xfrm>
            <a:off x="710992" y="2667828"/>
            <a:ext cx="7290351" cy="817578"/>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1" name="矩形 160"/>
          <p:cNvSpPr/>
          <p:nvPr/>
        </p:nvSpPr>
        <p:spPr>
          <a:xfrm>
            <a:off x="176095" y="4218859"/>
            <a:ext cx="7924297" cy="105485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2" name="矩形 161"/>
          <p:cNvSpPr/>
          <p:nvPr/>
        </p:nvSpPr>
        <p:spPr>
          <a:xfrm>
            <a:off x="710992" y="4267016"/>
            <a:ext cx="7290351" cy="965647"/>
          </a:xfrm>
          <a:prstGeom prst="rect">
            <a:avLst/>
          </a:prstGeom>
          <a:solidFill>
            <a:sysClr val="window" lastClr="FFFFFF"/>
          </a:solidFill>
          <a:ln w="12700" cap="flat" cmpd="sng" algn="ctr">
            <a:solidFill>
              <a:srgbClr val="E7E6E6">
                <a:lumMod val="7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3" name="矩形 162"/>
          <p:cNvSpPr/>
          <p:nvPr/>
        </p:nvSpPr>
        <p:spPr>
          <a:xfrm>
            <a:off x="176094" y="4218859"/>
            <a:ext cx="475394" cy="1054854"/>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实验验证</a:t>
            </a:r>
          </a:p>
        </p:txBody>
      </p:sp>
      <p:grpSp>
        <p:nvGrpSpPr>
          <p:cNvPr id="164" name="组合 163"/>
          <p:cNvGrpSpPr/>
          <p:nvPr/>
        </p:nvGrpSpPr>
        <p:grpSpPr>
          <a:xfrm>
            <a:off x="787336" y="4323569"/>
            <a:ext cx="7141522" cy="845594"/>
            <a:chOff x="2745349" y="6138006"/>
            <a:chExt cx="7141522" cy="845594"/>
          </a:xfrm>
        </p:grpSpPr>
        <p:sp>
          <p:nvSpPr>
            <p:cNvPr id="177" name="圆角矩形 176"/>
            <p:cNvSpPr/>
            <p:nvPr/>
          </p:nvSpPr>
          <p:spPr>
            <a:xfrm>
              <a:off x="2745349" y="6201504"/>
              <a:ext cx="3403991" cy="316417"/>
            </a:xfrm>
            <a:prstGeom prst="roundRect">
              <a:avLst/>
            </a:prstGeom>
            <a:solidFill>
              <a:sysClr val="window" lastClr="FFFFFF"/>
            </a:solidFill>
            <a:ln w="12700" cap="flat" cmpd="sng" algn="ctr">
              <a:solidFill>
                <a:sysClr val="windowText" lastClr="00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IBIS, Biome-BGC, LPJ DGVM</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模型服务的发布</a:t>
              </a:r>
            </a:p>
          </p:txBody>
        </p:sp>
        <p:sp>
          <p:nvSpPr>
            <p:cNvPr id="178" name="圆角矩形 177"/>
            <p:cNvSpPr/>
            <p:nvPr/>
          </p:nvSpPr>
          <p:spPr>
            <a:xfrm>
              <a:off x="2745350" y="6603684"/>
              <a:ext cx="3403990" cy="322582"/>
            </a:xfrm>
            <a:prstGeom prst="roundRect">
              <a:avLst/>
            </a:prstGeom>
            <a:solidFill>
              <a:sysClr val="window" lastClr="FFFFFF"/>
            </a:solidFill>
            <a:ln w="12700" cap="flat" cmpd="sng" algn="ctr">
              <a:solidFill>
                <a:sysClr val="windowText" lastClr="00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气象、土壤、植被和站点数据服务的发布</a:t>
              </a:r>
            </a:p>
          </p:txBody>
        </p:sp>
        <p:sp>
          <p:nvSpPr>
            <p:cNvPr id="179" name="圆角矩形 178"/>
            <p:cNvSpPr/>
            <p:nvPr/>
          </p:nvSpPr>
          <p:spPr>
            <a:xfrm>
              <a:off x="6482881" y="6138006"/>
              <a:ext cx="1232193" cy="845594"/>
            </a:xfrm>
            <a:prstGeom prst="round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40595</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个网格点和</a:t>
              </a:r>
              <a:r>
                <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231</a:t>
              </a: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个观测站点的批量模拟</a:t>
              </a:r>
            </a:p>
          </p:txBody>
        </p:sp>
        <p:sp>
          <p:nvSpPr>
            <p:cNvPr id="180" name="圆角矩形 179"/>
            <p:cNvSpPr/>
            <p:nvPr/>
          </p:nvSpPr>
          <p:spPr>
            <a:xfrm>
              <a:off x="7958148" y="6201504"/>
              <a:ext cx="1928723" cy="724761"/>
            </a:xfrm>
            <a:prstGeom prst="roundRect">
              <a:avLst/>
            </a:prstGeom>
            <a:solidFill>
              <a:sysClr val="window" lastClr="FFFFFF"/>
            </a:solidFill>
            <a:ln w="12700" cap="flat" cmpd="sng" algn="ctr">
              <a:solidFill>
                <a:sysClr val="windowText" lastClr="000000"/>
              </a:solidFill>
              <a:prstDash val="solid"/>
              <a:miter lim="800000"/>
            </a:ln>
            <a:effectLst/>
          </p:spPr>
          <p:txBody>
            <a:bodyPr lIns="72000" rIns="360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观测站点对比</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全球时空分布格局对比</a:t>
              </a:r>
            </a:p>
          </p:txBody>
        </p:sp>
        <p:cxnSp>
          <p:nvCxnSpPr>
            <p:cNvPr id="181" name="肘形连接符 180"/>
            <p:cNvCxnSpPr>
              <a:stCxn id="177" idx="3"/>
              <a:endCxn id="179" idx="1"/>
            </p:cNvCxnSpPr>
            <p:nvPr/>
          </p:nvCxnSpPr>
          <p:spPr>
            <a:xfrm>
              <a:off x="6149340" y="6359713"/>
              <a:ext cx="333541" cy="201090"/>
            </a:xfrm>
            <a:prstGeom prst="bentConnector3">
              <a:avLst/>
            </a:prstGeom>
            <a:noFill/>
            <a:ln w="6350" cap="flat" cmpd="sng" algn="ctr">
              <a:solidFill>
                <a:sysClr val="windowText" lastClr="000000"/>
              </a:solidFill>
              <a:prstDash val="solid"/>
              <a:miter lim="800000"/>
              <a:tailEnd type="triangle"/>
            </a:ln>
            <a:effectLst/>
          </p:spPr>
        </p:cxnSp>
        <p:cxnSp>
          <p:nvCxnSpPr>
            <p:cNvPr id="182" name="肘形连接符 181"/>
            <p:cNvCxnSpPr>
              <a:stCxn id="178" idx="3"/>
              <a:endCxn id="179" idx="1"/>
            </p:cNvCxnSpPr>
            <p:nvPr/>
          </p:nvCxnSpPr>
          <p:spPr>
            <a:xfrm flipV="1">
              <a:off x="6149340" y="6560803"/>
              <a:ext cx="333541" cy="204172"/>
            </a:xfrm>
            <a:prstGeom prst="bentConnector3">
              <a:avLst/>
            </a:prstGeom>
            <a:noFill/>
            <a:ln w="6350" cap="flat" cmpd="sng" algn="ctr">
              <a:solidFill>
                <a:sysClr val="windowText" lastClr="000000"/>
              </a:solidFill>
              <a:prstDash val="solid"/>
              <a:miter lim="800000"/>
              <a:tailEnd type="triangle"/>
            </a:ln>
            <a:effectLst/>
          </p:spPr>
        </p:cxnSp>
      </p:grpSp>
      <p:cxnSp>
        <p:nvCxnSpPr>
          <p:cNvPr id="165" name="直接箭头连接符 164"/>
          <p:cNvCxnSpPr>
            <a:stCxn id="179" idx="3"/>
            <a:endCxn id="180" idx="1"/>
          </p:cNvCxnSpPr>
          <p:nvPr/>
        </p:nvCxnSpPr>
        <p:spPr>
          <a:xfrm>
            <a:off x="5757061" y="4746366"/>
            <a:ext cx="243074" cy="3082"/>
          </a:xfrm>
          <a:prstGeom prst="straightConnector1">
            <a:avLst/>
          </a:prstGeom>
          <a:noFill/>
          <a:ln w="6350" cap="flat" cmpd="sng" algn="ctr">
            <a:solidFill>
              <a:sysClr val="windowText" lastClr="000000"/>
            </a:solidFill>
            <a:prstDash val="solid"/>
            <a:miter lim="800000"/>
            <a:tailEnd type="triangle"/>
          </a:ln>
          <a:effectLst/>
        </p:spPr>
      </p:cxnSp>
      <p:sp>
        <p:nvSpPr>
          <p:cNvPr id="166" name="矩形 165"/>
          <p:cNvSpPr/>
          <p:nvPr/>
        </p:nvSpPr>
        <p:spPr>
          <a:xfrm>
            <a:off x="999264" y="3675642"/>
            <a:ext cx="1665666" cy="417805"/>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对比方案设计</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和结构化表达</a:t>
            </a:r>
          </a:p>
        </p:txBody>
      </p:sp>
      <p:sp>
        <p:nvSpPr>
          <p:cNvPr id="167" name="矩形 166"/>
          <p:cNvSpPr/>
          <p:nvPr/>
        </p:nvSpPr>
        <p:spPr>
          <a:xfrm>
            <a:off x="3140674" y="3675642"/>
            <a:ext cx="2055564" cy="417805"/>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对比科学工作流</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可视化表达和结构化存储</a:t>
            </a:r>
          </a:p>
        </p:txBody>
      </p:sp>
      <p:sp>
        <p:nvSpPr>
          <p:cNvPr id="168" name="矩形 167"/>
          <p:cNvSpPr/>
          <p:nvPr/>
        </p:nvSpPr>
        <p:spPr>
          <a:xfrm>
            <a:off x="5671982" y="3676738"/>
            <a:ext cx="2025702" cy="416709"/>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对比任务的执行</a:t>
            </a:r>
          </a:p>
        </p:txBody>
      </p:sp>
      <p:cxnSp>
        <p:nvCxnSpPr>
          <p:cNvPr id="169" name="直接连接符 168"/>
          <p:cNvCxnSpPr>
            <a:stCxn id="128" idx="2"/>
            <a:endCxn id="128" idx="1"/>
          </p:cNvCxnSpPr>
          <p:nvPr/>
        </p:nvCxnSpPr>
        <p:spPr>
          <a:xfrm flipV="1">
            <a:off x="8100392" y="2264539"/>
            <a:ext cx="0" cy="1283640"/>
          </a:xfrm>
          <a:prstGeom prst="line">
            <a:avLst/>
          </a:prstGeom>
          <a:noFill/>
          <a:ln w="6350" cap="flat" cmpd="sng" algn="ctr">
            <a:solidFill>
              <a:sysClr val="windowText" lastClr="000000"/>
            </a:solidFill>
            <a:prstDash val="solid"/>
            <a:miter lim="800000"/>
          </a:ln>
          <a:effectLst/>
        </p:spPr>
      </p:cxnSp>
      <p:sp>
        <p:nvSpPr>
          <p:cNvPr id="118"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3 </a:t>
            </a:r>
            <a:r>
              <a:rPr lang="zh-CN" altLang="en-US" dirty="0" smtClean="0"/>
              <a:t>研究目标和技术路线</a:t>
            </a:r>
            <a:endParaRPr lang="zh-CN" altLang="en-US" dirty="0"/>
          </a:p>
        </p:txBody>
      </p:sp>
      <p:sp>
        <p:nvSpPr>
          <p:cNvPr id="67"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14</a:t>
            </a:r>
            <a:endParaRPr lang="zh-CN" altLang="en-US" sz="1000" dirty="0">
              <a:ea typeface="宋体" charset="-122"/>
            </a:endParaRPr>
          </a:p>
        </p:txBody>
      </p:sp>
      <p:grpSp>
        <p:nvGrpSpPr>
          <p:cNvPr id="2" name="组合 1"/>
          <p:cNvGrpSpPr/>
          <p:nvPr/>
        </p:nvGrpSpPr>
        <p:grpSpPr>
          <a:xfrm>
            <a:off x="1011912" y="3059020"/>
            <a:ext cx="6680351" cy="363941"/>
            <a:chOff x="2574054" y="993029"/>
            <a:chExt cx="6680351" cy="363941"/>
          </a:xfrm>
        </p:grpSpPr>
        <p:sp>
          <p:nvSpPr>
            <p:cNvPr id="72" name="矩形 71"/>
            <p:cNvSpPr/>
            <p:nvPr/>
          </p:nvSpPr>
          <p:spPr>
            <a:xfrm>
              <a:off x="5654076" y="1015215"/>
              <a:ext cx="1034466" cy="336203"/>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a:solidFill>
                    <a:prstClr val="black"/>
                  </a:solidFill>
                  <a:latin typeface="Times New Roman" panose="02020603050405020304" pitchFamily="18" charset="0"/>
                  <a:ea typeface="宋体" panose="02010600030101010101" pitchFamily="2" charset="-122"/>
                </a:rPr>
                <a:t>标准化</a:t>
              </a: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a:t>
              </a:r>
            </a:p>
          </p:txBody>
        </p:sp>
        <p:sp>
          <p:nvSpPr>
            <p:cNvPr id="73" name="矩形 72"/>
            <p:cNvSpPr/>
            <p:nvPr/>
          </p:nvSpPr>
          <p:spPr>
            <a:xfrm>
              <a:off x="8375772" y="993029"/>
              <a:ext cx="878633" cy="36394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服务发布</a:t>
              </a:r>
            </a:p>
          </p:txBody>
        </p:sp>
        <p:sp>
          <p:nvSpPr>
            <p:cNvPr id="74" name="矩形 73"/>
            <p:cNvSpPr/>
            <p:nvPr/>
          </p:nvSpPr>
          <p:spPr>
            <a:xfrm>
              <a:off x="7096309" y="1002570"/>
              <a:ext cx="881841" cy="35137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资源部署</a:t>
              </a:r>
            </a:p>
          </p:txBody>
        </p:sp>
        <p:cxnSp>
          <p:nvCxnSpPr>
            <p:cNvPr id="75" name="直接箭头连接符 74"/>
            <p:cNvCxnSpPr>
              <a:stCxn id="72" idx="3"/>
              <a:endCxn id="74" idx="1"/>
            </p:cNvCxnSpPr>
            <p:nvPr/>
          </p:nvCxnSpPr>
          <p:spPr>
            <a:xfrm flipV="1">
              <a:off x="6688542" y="1178256"/>
              <a:ext cx="407767" cy="5061"/>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cxnSp>
          <p:nvCxnSpPr>
            <p:cNvPr id="76" name="直接箭头连接符 75"/>
            <p:cNvCxnSpPr>
              <a:stCxn id="74" idx="3"/>
              <a:endCxn id="73" idx="1"/>
            </p:cNvCxnSpPr>
            <p:nvPr/>
          </p:nvCxnSpPr>
          <p:spPr>
            <a:xfrm flipV="1">
              <a:off x="7978150" y="1175000"/>
              <a:ext cx="397622" cy="3256"/>
            </a:xfrm>
            <a:prstGeom prst="straightConnector1">
              <a:avLst/>
            </a:prstGeom>
            <a:noFill/>
            <a:ln w="15875" cap="flat" cmpd="sng" algn="ctr">
              <a:solidFill>
                <a:sysClr val="windowText" lastClr="000000"/>
              </a:solidFill>
              <a:prstDash val="solid"/>
              <a:miter lim="800000"/>
              <a:tailEnd type="triangle"/>
            </a:ln>
            <a:effectLst/>
          </p:spPr>
        </p:cxnSp>
        <p:sp>
          <p:nvSpPr>
            <p:cNvPr id="77" name="矩形 76"/>
            <p:cNvSpPr/>
            <p:nvPr/>
          </p:nvSpPr>
          <p:spPr>
            <a:xfrm>
              <a:off x="2574054" y="1006459"/>
              <a:ext cx="1004194" cy="344960"/>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78" name="矩形 77"/>
            <p:cNvSpPr/>
            <p:nvPr/>
          </p:nvSpPr>
          <p:spPr>
            <a:xfrm>
              <a:off x="3968080" y="1006459"/>
              <a:ext cx="1269460" cy="344960"/>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cxnSp>
          <p:nvCxnSpPr>
            <p:cNvPr id="79" name="直接箭头连接符 78"/>
            <p:cNvCxnSpPr>
              <a:stCxn id="77" idx="3"/>
              <a:endCxn id="78" idx="1"/>
            </p:cNvCxnSpPr>
            <p:nvPr/>
          </p:nvCxnSpPr>
          <p:spPr>
            <a:xfrm>
              <a:off x="3578248" y="1178939"/>
              <a:ext cx="389832" cy="0"/>
            </a:xfrm>
            <a:prstGeom prst="straightConnector1">
              <a:avLst/>
            </a:prstGeom>
            <a:noFill/>
            <a:ln w="15875" cap="flat" cmpd="sng" algn="ctr">
              <a:solidFill>
                <a:sysClr val="windowText" lastClr="000000"/>
              </a:solidFill>
              <a:prstDash val="solid"/>
              <a:miter lim="800000"/>
              <a:tailEnd type="triangle"/>
            </a:ln>
            <a:effectLst/>
          </p:spPr>
        </p:cxnSp>
        <p:cxnSp>
          <p:nvCxnSpPr>
            <p:cNvPr id="80" name="直接箭头连接符 79"/>
            <p:cNvCxnSpPr>
              <a:stCxn id="78" idx="3"/>
              <a:endCxn id="72" idx="1"/>
            </p:cNvCxnSpPr>
            <p:nvPr/>
          </p:nvCxnSpPr>
          <p:spPr>
            <a:xfrm>
              <a:off x="5237540" y="1178939"/>
              <a:ext cx="416536" cy="4378"/>
            </a:xfrm>
            <a:prstGeom prst="straightConnector1">
              <a:avLst/>
            </a:prstGeom>
            <a:noFill/>
            <a:ln w="15875" cap="flat" cmpd="sng" algn="ctr">
              <a:solidFill>
                <a:sysClr val="windowText" lastClr="000000"/>
              </a:solidFill>
              <a:prstDash val="solid"/>
              <a:miter lim="800000"/>
              <a:tailEnd type="triangle"/>
            </a:ln>
            <a:effectLst/>
          </p:spPr>
        </p:cxnSp>
      </p:grpSp>
      <p:sp>
        <p:nvSpPr>
          <p:cNvPr id="40" name="文本框 39"/>
          <p:cNvSpPr txBox="1"/>
          <p:nvPr/>
        </p:nvSpPr>
        <p:spPr>
          <a:xfrm>
            <a:off x="925052" y="2702467"/>
            <a:ext cx="1480886" cy="276999"/>
          </a:xfrm>
          <a:prstGeom prst="rect">
            <a:avLst/>
          </a:prstGeom>
          <a:noFill/>
        </p:spPr>
        <p:txBody>
          <a:bodyPr wrap="square" rtlCol="0">
            <a:spAutoFit/>
          </a:bodyPr>
          <a:lstStyle/>
          <a:p>
            <a:r>
              <a:rPr lang="zh-CN" altLang="en-US" sz="1200" dirty="0" smtClean="0">
                <a:solidFill>
                  <a:srgbClr val="000000"/>
                </a:solidFill>
              </a:rPr>
              <a:t>服务发布流程：</a:t>
            </a:r>
            <a:endParaRPr lang="zh-CN" altLang="en-US" sz="1200" dirty="0">
              <a:solidFill>
                <a:srgbClr val="000000"/>
              </a:solidFill>
            </a:endParaRPr>
          </a:p>
        </p:txBody>
      </p:sp>
      <p:sp>
        <p:nvSpPr>
          <p:cNvPr id="117" name="文本框 116"/>
          <p:cNvSpPr txBox="1"/>
          <p:nvPr/>
        </p:nvSpPr>
        <p:spPr>
          <a:xfrm>
            <a:off x="925052" y="1892904"/>
            <a:ext cx="1198676" cy="276999"/>
          </a:xfrm>
          <a:prstGeom prst="rect">
            <a:avLst/>
          </a:prstGeom>
          <a:noFill/>
        </p:spPr>
        <p:txBody>
          <a:bodyPr wrap="square" rtlCol="0">
            <a:spAutoFit/>
          </a:bodyPr>
          <a:lstStyle/>
          <a:p>
            <a:r>
              <a:rPr lang="zh-CN" altLang="en-US" sz="1200" dirty="0" smtClean="0">
                <a:solidFill>
                  <a:srgbClr val="000000"/>
                </a:solidFill>
              </a:rPr>
              <a:t>服务类型：</a:t>
            </a:r>
            <a:endParaRPr lang="zh-CN" altLang="en-US" sz="1200" dirty="0">
              <a:solidFill>
                <a:srgbClr val="000000"/>
              </a:solidFill>
            </a:endParaRPr>
          </a:p>
        </p:txBody>
      </p:sp>
      <p:sp>
        <p:nvSpPr>
          <p:cNvPr id="119" name="矩形 118"/>
          <p:cNvSpPr/>
          <p:nvPr/>
        </p:nvSpPr>
        <p:spPr>
          <a:xfrm>
            <a:off x="1011912" y="2205734"/>
            <a:ext cx="1653018" cy="344960"/>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陆地碳循环模型服务</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0" name="矩形 119"/>
          <p:cNvSpPr/>
          <p:nvPr/>
        </p:nvSpPr>
        <p:spPr>
          <a:xfrm>
            <a:off x="3339595" y="2205734"/>
            <a:ext cx="1727962" cy="344960"/>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lvl="0" algn="ctr">
              <a:defRPr/>
            </a:pPr>
            <a:r>
              <a:rPr lang="zh-CN" altLang="en-US" sz="1200" kern="0" dirty="0">
                <a:solidFill>
                  <a:prstClr val="black"/>
                </a:solidFill>
                <a:latin typeface="Times New Roman" panose="02020603050405020304" pitchFamily="18" charset="0"/>
                <a:ea typeface="宋体" panose="02010600030101010101" pitchFamily="2" charset="-122"/>
              </a:rPr>
              <a:t>陆地</a:t>
            </a:r>
            <a:r>
              <a:rPr lang="zh-CN" altLang="en-US" sz="1200" kern="0" dirty="0" smtClean="0">
                <a:solidFill>
                  <a:prstClr val="black"/>
                </a:solidFill>
                <a:latin typeface="Times New Roman" panose="02020603050405020304" pitchFamily="18" charset="0"/>
                <a:ea typeface="宋体" panose="02010600030101010101" pitchFamily="2" charset="-122"/>
              </a:rPr>
              <a:t>碳循环数据服务</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3" name="矩形 122"/>
          <p:cNvSpPr/>
          <p:nvPr/>
        </p:nvSpPr>
        <p:spPr>
          <a:xfrm>
            <a:off x="5924339" y="2205734"/>
            <a:ext cx="1778582" cy="344960"/>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lvl="0" algn="ctr">
              <a:defRPr/>
            </a:pPr>
            <a:r>
              <a:rPr lang="zh-CN" altLang="en-US" sz="1200" kern="0" dirty="0">
                <a:solidFill>
                  <a:prstClr val="black"/>
                </a:solidFill>
                <a:latin typeface="Times New Roman" panose="02020603050405020304" pitchFamily="18" charset="0"/>
                <a:ea typeface="宋体" panose="02010600030101010101" pitchFamily="2" charset="-122"/>
              </a:rPr>
              <a:t>陆地</a:t>
            </a:r>
            <a:r>
              <a:rPr lang="zh-CN" altLang="en-US" sz="1200" kern="0" dirty="0" smtClean="0">
                <a:solidFill>
                  <a:prstClr val="black"/>
                </a:solidFill>
                <a:latin typeface="Times New Roman" panose="02020603050405020304" pitchFamily="18" charset="0"/>
                <a:ea typeface="宋体" panose="02010600030101010101" pitchFamily="2" charset="-122"/>
              </a:rPr>
              <a:t>碳循环对比服务</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570031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2123728" y="2276872"/>
            <a:ext cx="4657554" cy="3809405"/>
            <a:chOff x="1954387" y="2026294"/>
            <a:chExt cx="4657554"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7" y="2069156"/>
              <a:ext cx="3187650"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3793213"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9" y="4427732"/>
              <a:ext cx="3541112" cy="461962"/>
            </a:xfrm>
            <a:prstGeom prst="rect">
              <a:avLst/>
            </a:prstGeom>
            <a:noFill/>
            <a:ln w="9525" algn="ctr">
              <a:noFill/>
              <a:miter lim="800000"/>
              <a:headEnd/>
              <a:tailEnd/>
            </a:ln>
          </p:spPr>
          <p:txBody>
            <a:bodyPr wrap="square">
              <a:spAutoFit/>
            </a:bodyPr>
            <a:lstStyle/>
            <a:p>
              <a:r>
                <a:rPr kumimoji="1" lang="zh-CN" altLang="en-US" sz="2400" b="1" dirty="0" smtClean="0">
                  <a:solidFill>
                    <a:srgbClr val="FF0000"/>
                  </a:solidFill>
                  <a:latin typeface="微软雅黑" pitchFamily="34" charset="-122"/>
                  <a:ea typeface="微软雅黑" pitchFamily="34" charset="-122"/>
                </a:rPr>
                <a:t>研究内容和成果</a:t>
              </a:r>
              <a:endParaRPr lang="en-US" altLang="zh-CN" sz="2400" dirty="0">
                <a:solidFill>
                  <a:srgbClr val="FF0000"/>
                </a:solidFill>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9" y="5192762"/>
              <a:ext cx="3541112"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1" y="2861404"/>
              <a:ext cx="3773720"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4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15</a:t>
            </a:r>
            <a:endParaRPr lang="zh-CN" altLang="en-US" sz="1000" dirty="0">
              <a:ea typeface="宋体" charset="-122"/>
            </a:endParaRPr>
          </a:p>
        </p:txBody>
      </p:sp>
    </p:spTree>
    <p:extLst>
      <p:ext uri="{BB962C8B-B14F-4D97-AF65-F5344CB8AC3E}">
        <p14:creationId xmlns:p14="http://schemas.microsoft.com/office/powerpoint/2010/main" val="2615065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a:t>4</a:t>
            </a:r>
            <a:r>
              <a:rPr lang="en-US" altLang="zh-CN" dirty="0" smtClean="0"/>
              <a:t> </a:t>
            </a:r>
            <a:r>
              <a:rPr lang="zh-CN" altLang="en-US" dirty="0" smtClean="0"/>
              <a:t>研究内容和成果</a:t>
            </a:r>
            <a:endParaRPr lang="zh-CN" altLang="en-US" dirty="0"/>
          </a:p>
        </p:txBody>
      </p:sp>
      <p:sp>
        <p:nvSpPr>
          <p:cNvPr id="19" name="灯片编号占位符 18"/>
          <p:cNvSpPr>
            <a:spLocks noGrp="1"/>
          </p:cNvSpPr>
          <p:nvPr>
            <p:ph type="sldNum" sz="quarter" idx="11"/>
          </p:nvPr>
        </p:nvSpPr>
        <p:spPr/>
        <p:txBody>
          <a:bodyPr/>
          <a:lstStyle/>
          <a:p>
            <a:fld id="{57EA92A5-C027-4AA6-B826-350AEA676BBC}" type="slidenum">
              <a:rPr lang="zh-CN" altLang="en-US" smtClean="0"/>
              <a:pPr/>
              <a:t>16</a:t>
            </a:fld>
            <a:endParaRPr lang="zh-CN" altLang="en-US"/>
          </a:p>
        </p:txBody>
      </p:sp>
      <p:grpSp>
        <p:nvGrpSpPr>
          <p:cNvPr id="20" name="组合 19"/>
          <p:cNvGrpSpPr/>
          <p:nvPr/>
        </p:nvGrpSpPr>
        <p:grpSpPr>
          <a:xfrm>
            <a:off x="971600" y="1557338"/>
            <a:ext cx="6096000" cy="3528392"/>
            <a:chOff x="1403648" y="1844824"/>
            <a:chExt cx="6096000" cy="3528392"/>
          </a:xfrm>
        </p:grpSpPr>
        <p:graphicFrame>
          <p:nvGraphicFramePr>
            <p:cNvPr id="7" name="图示 6"/>
            <p:cNvGraphicFramePr/>
            <p:nvPr>
              <p:extLst>
                <p:ext uri="{D42A27DB-BD31-4B8C-83A1-F6EECF244321}">
                  <p14:modId xmlns:p14="http://schemas.microsoft.com/office/powerpoint/2010/main" val="2386144009"/>
                </p:ext>
              </p:extLst>
            </p:nvPr>
          </p:nvGraphicFramePr>
          <p:xfrm>
            <a:off x="1403648" y="1844824"/>
            <a:ext cx="609600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6"/>
            <p:cNvSpPr txBox="1">
              <a:spLocks noChangeArrowheads="1"/>
            </p:cNvSpPr>
            <p:nvPr/>
          </p:nvSpPr>
          <p:spPr bwMode="auto">
            <a:xfrm>
              <a:off x="1607892" y="2180109"/>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9" name="TextBox 7"/>
            <p:cNvSpPr txBox="1">
              <a:spLocks noChangeArrowheads="1"/>
            </p:cNvSpPr>
            <p:nvPr/>
          </p:nvSpPr>
          <p:spPr bwMode="auto">
            <a:xfrm>
              <a:off x="1977156" y="3004052"/>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sp>
          <p:nvSpPr>
            <p:cNvPr id="10" name="TextBox 8"/>
            <p:cNvSpPr txBox="1">
              <a:spLocks noChangeArrowheads="1"/>
            </p:cNvSpPr>
            <p:nvPr/>
          </p:nvSpPr>
          <p:spPr bwMode="auto">
            <a:xfrm>
              <a:off x="1945250" y="3827995"/>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3</a:t>
              </a:r>
              <a:endParaRPr lang="zh-CN" altLang="en-US" sz="2000" dirty="0">
                <a:latin typeface="Broadway" panose="04040905080B02020502" pitchFamily="82" charset="0"/>
              </a:endParaRPr>
            </a:p>
          </p:txBody>
        </p:sp>
        <p:sp>
          <p:nvSpPr>
            <p:cNvPr id="21" name="TextBox 8"/>
            <p:cNvSpPr txBox="1">
              <a:spLocks noChangeArrowheads="1"/>
            </p:cNvSpPr>
            <p:nvPr/>
          </p:nvSpPr>
          <p:spPr bwMode="auto">
            <a:xfrm>
              <a:off x="1620937" y="4612520"/>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smtClean="0">
                  <a:latin typeface="Broadway" panose="04040905080B02020502" pitchFamily="82" charset="0"/>
                </a:rPr>
                <a:t>4</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2110809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a:t>
            </a:r>
            <a:r>
              <a:rPr lang="zh-CN" altLang="en-US" sz="2400" dirty="0" smtClean="0"/>
              <a:t>框架</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17</a:t>
            </a:fld>
            <a:endParaRPr lang="zh-CN" altLang="en-US"/>
          </a:p>
        </p:txBody>
      </p:sp>
      <p:grpSp>
        <p:nvGrpSpPr>
          <p:cNvPr id="23" name="组合 22"/>
          <p:cNvGrpSpPr/>
          <p:nvPr/>
        </p:nvGrpSpPr>
        <p:grpSpPr>
          <a:xfrm>
            <a:off x="971600" y="1557338"/>
            <a:ext cx="6096000" cy="3528392"/>
            <a:chOff x="1403648" y="1844824"/>
            <a:chExt cx="6096000" cy="3528392"/>
          </a:xfrm>
        </p:grpSpPr>
        <p:graphicFrame>
          <p:nvGraphicFramePr>
            <p:cNvPr id="24" name="图示 23"/>
            <p:cNvGraphicFramePr/>
            <p:nvPr>
              <p:extLst>
                <p:ext uri="{D42A27DB-BD31-4B8C-83A1-F6EECF244321}">
                  <p14:modId xmlns:p14="http://schemas.microsoft.com/office/powerpoint/2010/main" val="3670385661"/>
                </p:ext>
              </p:extLst>
            </p:nvPr>
          </p:nvGraphicFramePr>
          <p:xfrm>
            <a:off x="1403648" y="1844824"/>
            <a:ext cx="609600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Box 6"/>
            <p:cNvSpPr txBox="1">
              <a:spLocks noChangeArrowheads="1"/>
            </p:cNvSpPr>
            <p:nvPr/>
          </p:nvSpPr>
          <p:spPr bwMode="auto">
            <a:xfrm>
              <a:off x="1705555" y="2348334"/>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41" name="TextBox 7"/>
            <p:cNvSpPr txBox="1">
              <a:spLocks noChangeArrowheads="1"/>
            </p:cNvSpPr>
            <p:nvPr/>
          </p:nvSpPr>
          <p:spPr bwMode="auto">
            <a:xfrm>
              <a:off x="1977156" y="3384083"/>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sp>
          <p:nvSpPr>
            <p:cNvPr id="44" name="TextBox 8"/>
            <p:cNvSpPr txBox="1">
              <a:spLocks noChangeArrowheads="1"/>
            </p:cNvSpPr>
            <p:nvPr/>
          </p:nvSpPr>
          <p:spPr bwMode="auto">
            <a:xfrm>
              <a:off x="1705555" y="4508574"/>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3</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2790292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151582"/>
          </a:xfrm>
        </p:spPr>
        <p:txBody>
          <a:bodyPr/>
          <a:lstStyle/>
          <a:p>
            <a:pPr lvl="0"/>
            <a:r>
              <a:rPr lang="en-US" altLang="zh-CN" sz="2000" dirty="0" smtClean="0">
                <a:latin typeface="宋体" panose="02010600030101010101" pitchFamily="2" charset="-122"/>
                <a:ea typeface="宋体" panose="02010600030101010101" pitchFamily="2" charset="-122"/>
              </a:rPr>
              <a:t>IBIS</a:t>
            </a:r>
            <a:r>
              <a:rPr lang="zh-CN" altLang="en-US" sz="2000" dirty="0" smtClean="0">
                <a:latin typeface="宋体" panose="02010600030101010101" pitchFamily="2" charset="-122"/>
                <a:ea typeface="宋体" panose="02010600030101010101" pitchFamily="2" charset="-122"/>
              </a:rPr>
              <a:t>、</a:t>
            </a:r>
            <a:r>
              <a:rPr lang="en-US" altLang="zh-CN" sz="2000" dirty="0" smtClean="0">
                <a:latin typeface="宋体" panose="02010600030101010101" pitchFamily="2" charset="-122"/>
                <a:ea typeface="宋体" panose="02010600030101010101" pitchFamily="2" charset="-122"/>
              </a:rPr>
              <a:t>Biome-BGC</a:t>
            </a:r>
            <a:r>
              <a:rPr lang="zh-CN" altLang="en-US" sz="2000" dirty="0" smtClean="0">
                <a:latin typeface="宋体" panose="02010600030101010101" pitchFamily="2" charset="-122"/>
                <a:ea typeface="宋体" panose="02010600030101010101" pitchFamily="2" charset="-122"/>
              </a:rPr>
              <a:t>和</a:t>
            </a:r>
            <a:r>
              <a:rPr lang="en-US" altLang="zh-CN" sz="2000" dirty="0" smtClean="0">
                <a:latin typeface="宋体" panose="02010600030101010101" pitchFamily="2" charset="-122"/>
                <a:ea typeface="宋体" panose="02010600030101010101" pitchFamily="2" charset="-122"/>
              </a:rPr>
              <a:t>LPJ</a:t>
            </a:r>
            <a:r>
              <a:rPr lang="zh-CN" altLang="en-US" sz="2000" dirty="0" smtClean="0">
                <a:latin typeface="宋体" panose="02010600030101010101" pitchFamily="2" charset="-122"/>
                <a:ea typeface="宋体" panose="02010600030101010101" pitchFamily="2" charset="-122"/>
              </a:rPr>
              <a:t>模型都是开源的生态过程模型，都经历了多个版本的迭代和完善，对全球尺度下的陆地碳循环过程具有良好的模拟能力。</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a:t>
            </a:r>
            <a:r>
              <a:rPr lang="zh-CN" altLang="en-US" sz="2400" dirty="0" smtClean="0"/>
              <a:t>框架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4.1.1 </a:t>
            </a:r>
            <a:r>
              <a:rPr lang="zh-CN" altLang="en-US" sz="2000" kern="0" dirty="0" smtClean="0">
                <a:latin typeface="宋体" panose="02010600030101010101" pitchFamily="2" charset="-122"/>
                <a:ea typeface="宋体" panose="02010600030101010101" pitchFamily="2" charset="-122"/>
              </a:rPr>
              <a:t>典型陆地碳循环模型</a:t>
            </a:r>
            <a:endParaRPr lang="zh-CN" altLang="en-US" sz="2000" kern="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18</a:t>
            </a:fld>
            <a:endParaRPr lang="zh-CN" altLang="en-US"/>
          </a:p>
        </p:txBody>
      </p:sp>
      <p:pic>
        <p:nvPicPr>
          <p:cNvPr id="6" name="图片 5"/>
          <p:cNvPicPr>
            <a:picLocks noChangeAspect="1"/>
          </p:cNvPicPr>
          <p:nvPr/>
        </p:nvPicPr>
        <p:blipFill>
          <a:blip r:embed="rId3"/>
          <a:stretch>
            <a:fillRect/>
          </a:stretch>
        </p:blipFill>
        <p:spPr>
          <a:xfrm>
            <a:off x="225467" y="2781474"/>
            <a:ext cx="4247615" cy="2296220"/>
          </a:xfrm>
          <a:prstGeom prst="rect">
            <a:avLst/>
          </a:prstGeom>
        </p:spPr>
      </p:pic>
      <p:pic>
        <p:nvPicPr>
          <p:cNvPr id="7" name="图片 6"/>
          <p:cNvPicPr>
            <a:picLocks noChangeAspect="1"/>
          </p:cNvPicPr>
          <p:nvPr/>
        </p:nvPicPr>
        <p:blipFill>
          <a:blip r:embed="rId4"/>
          <a:stretch>
            <a:fillRect/>
          </a:stretch>
        </p:blipFill>
        <p:spPr>
          <a:xfrm>
            <a:off x="4624275" y="2637447"/>
            <a:ext cx="4139952" cy="4220553"/>
          </a:xfrm>
          <a:prstGeom prst="rect">
            <a:avLst/>
          </a:prstGeom>
        </p:spPr>
      </p:pic>
      <p:pic>
        <p:nvPicPr>
          <p:cNvPr id="8" name="图片 7"/>
          <p:cNvPicPr>
            <a:picLocks noChangeAspect="1"/>
          </p:cNvPicPr>
          <p:nvPr/>
        </p:nvPicPr>
        <p:blipFill>
          <a:blip r:embed="rId5"/>
          <a:stretch>
            <a:fillRect/>
          </a:stretch>
        </p:blipFill>
        <p:spPr>
          <a:xfrm>
            <a:off x="277290" y="2071688"/>
            <a:ext cx="4241802" cy="4786312"/>
          </a:xfrm>
          <a:prstGeom prst="rect">
            <a:avLst/>
          </a:prstGeom>
        </p:spPr>
      </p:pic>
    </p:spTree>
    <p:extLst>
      <p:ext uri="{BB962C8B-B14F-4D97-AF65-F5344CB8AC3E}">
        <p14:creationId xmlns:p14="http://schemas.microsoft.com/office/powerpoint/2010/main" val="715195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4535958"/>
          </a:xfrm>
        </p:spPr>
        <p:txBody>
          <a:bodyPr/>
          <a:lstStyle/>
          <a:p>
            <a:pPr lvl="0"/>
            <a:r>
              <a:rPr lang="zh-CN" altLang="en-US" sz="2000" dirty="0" smtClean="0">
                <a:latin typeface="宋体" panose="02010600030101010101" pitchFamily="2" charset="-122"/>
                <a:ea typeface="宋体" panose="02010600030101010101" pitchFamily="2" charset="-122"/>
              </a:rPr>
              <a:t>开放式对比的</a:t>
            </a:r>
            <a:r>
              <a:rPr lang="zh-CN" altLang="en-US" sz="2000" dirty="0" smtClean="0">
                <a:solidFill>
                  <a:srgbClr val="FF0000"/>
                </a:solidFill>
                <a:latin typeface="宋体" panose="02010600030101010101" pitchFamily="2" charset="-122"/>
                <a:ea typeface="宋体" panose="02010600030101010101" pitchFamily="2" charset="-122"/>
              </a:rPr>
              <a:t>公平公开</a:t>
            </a:r>
            <a:r>
              <a:rPr lang="zh-CN" altLang="en-US" sz="2000" dirty="0" smtClean="0">
                <a:latin typeface="宋体" panose="02010600030101010101" pitchFamily="2" charset="-122"/>
                <a:ea typeface="宋体" panose="02010600030101010101" pitchFamily="2" charset="-122"/>
              </a:rPr>
              <a:t>需求</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驱动数据的一致</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模型资源和数据资源的公开</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对比流程的公开</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对比结果的公开</a:t>
            </a:r>
            <a:endParaRPr lang="en-US" altLang="zh-CN" sz="16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开放式对比的</a:t>
            </a:r>
            <a:r>
              <a:rPr lang="zh-CN" altLang="en-US" sz="2000" dirty="0" smtClean="0">
                <a:solidFill>
                  <a:srgbClr val="FF0000"/>
                </a:solidFill>
                <a:latin typeface="宋体" panose="02010600030101010101" pitchFamily="2" charset="-122"/>
                <a:ea typeface="宋体" panose="02010600030101010101" pitchFamily="2" charset="-122"/>
              </a:rPr>
              <a:t>可重用</a:t>
            </a:r>
            <a:r>
              <a:rPr lang="zh-CN" altLang="en-US" sz="2000" dirty="0" smtClean="0">
                <a:latin typeface="宋体" panose="02010600030101010101" pitchFamily="2" charset="-122"/>
                <a:ea typeface="宋体" panose="02010600030101010101" pitchFamily="2" charset="-122"/>
              </a:rPr>
              <a:t>需求</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不同研究情景上对比方案的重用：</a:t>
            </a:r>
            <a:endParaRPr lang="en-US" altLang="zh-CN" sz="16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历史模拟</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未来预测</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参数敏感性分析</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参数校准</a:t>
            </a:r>
            <a:endParaRPr lang="en-US" altLang="zh-CN" sz="14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不同时空范围和尺度上对比方案的重用</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不同模型之间对比方案的重用</a:t>
            </a:r>
            <a:endParaRPr lang="en-US" altLang="zh-CN" sz="16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a:t>
            </a:r>
            <a:r>
              <a:rPr lang="zh-CN" altLang="en-US" sz="2400" dirty="0" smtClean="0"/>
              <a:t>框架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4.1.2 </a:t>
            </a: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碳循环模型开放式</a:t>
            </a:r>
            <a:r>
              <a:rPr lang="zh-CN" altLang="en-US" sz="2000" kern="0" dirty="0" smtClean="0">
                <a:latin typeface="宋体" panose="02010600030101010101" pitchFamily="2" charset="-122"/>
                <a:ea typeface="宋体" panose="02010600030101010101" pitchFamily="2" charset="-122"/>
              </a:rPr>
              <a:t>对比方案需求分析</a:t>
            </a:r>
            <a:endParaRPr lang="zh-CN" altLang="en-US" sz="2000" kern="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19</a:t>
            </a:fld>
            <a:endParaRPr lang="zh-CN" altLang="en-US"/>
          </a:p>
        </p:txBody>
      </p:sp>
    </p:spTree>
    <p:extLst>
      <p:ext uri="{BB962C8B-B14F-4D97-AF65-F5344CB8AC3E}">
        <p14:creationId xmlns:p14="http://schemas.microsoft.com/office/powerpoint/2010/main" val="1195385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solidFill>
                    <a:srgbClr val="FF0000"/>
                  </a:solidFill>
                  <a:latin typeface="微软雅黑" pitchFamily="34" charset="-122"/>
                  <a:ea typeface="微软雅黑" pitchFamily="34" charset="-122"/>
                </a:rPr>
                <a:t>研究</a:t>
              </a:r>
              <a:r>
                <a:rPr kumimoji="1" lang="zh-CN" altLang="en-US" sz="2400" b="1" dirty="0" smtClean="0">
                  <a:solidFill>
                    <a:srgbClr val="FF0000"/>
                  </a:solidFill>
                  <a:latin typeface="微软雅黑" pitchFamily="34" charset="-122"/>
                  <a:ea typeface="微软雅黑" pitchFamily="34" charset="-122"/>
                </a:rPr>
                <a:t>背景</a:t>
              </a:r>
              <a:r>
                <a:rPr kumimoji="1" lang="zh-CN" altLang="en-US" sz="2400" b="1" dirty="0">
                  <a:solidFill>
                    <a:srgbClr val="FF0000"/>
                  </a:solidFill>
                  <a:latin typeface="微软雅黑" pitchFamily="34" charset="-122"/>
                  <a:ea typeface="微软雅黑" pitchFamily="34" charset="-122"/>
                </a:rPr>
                <a:t>和研究意义</a:t>
              </a:r>
              <a:endParaRPr lang="en-US" altLang="zh-CN" sz="2400" dirty="0">
                <a:solidFill>
                  <a:srgbClr val="FF0000"/>
                </a:solidFill>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solidFill>
                  <a:srgbClr val="FF0000"/>
                </a:solidFill>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62"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2</a:t>
            </a:r>
            <a:endParaRPr lang="zh-CN" altLang="en-US" sz="1000" dirty="0">
              <a:ea typeface="宋体" charset="-122"/>
            </a:endParaRPr>
          </a:p>
        </p:txBody>
      </p:sp>
    </p:spTree>
    <p:extLst>
      <p:ext uri="{BB962C8B-B14F-4D97-AF65-F5344CB8AC3E}">
        <p14:creationId xmlns:p14="http://schemas.microsoft.com/office/powerpoint/2010/main" val="2375463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2447726"/>
          </a:xfrm>
        </p:spPr>
        <p:txBody>
          <a:bodyPr/>
          <a:lstStyle/>
          <a:p>
            <a:pPr lvl="0"/>
            <a:r>
              <a:rPr lang="zh-CN" altLang="en-US" sz="2000" dirty="0" smtClean="0">
                <a:latin typeface="宋体" panose="02010600030101010101" pitchFamily="2" charset="-122"/>
                <a:ea typeface="宋体" panose="02010600030101010101" pitchFamily="2" charset="-122"/>
              </a:rPr>
              <a:t>陆地碳循环模型对比方案</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a:t>
            </a:r>
            <a:r>
              <a:rPr lang="zh-CN" altLang="en-US" sz="1600" dirty="0">
                <a:latin typeface="宋体" panose="02010600030101010101" pitchFamily="2" charset="-122"/>
                <a:ea typeface="宋体" panose="02010600030101010101" pitchFamily="2" charset="-122"/>
              </a:rPr>
              <a:t>主题：描述研究的</a:t>
            </a:r>
            <a:r>
              <a:rPr lang="zh-CN" altLang="en-US" sz="1600" dirty="0" smtClean="0">
                <a:latin typeface="宋体" panose="02010600030101010101" pitchFamily="2" charset="-122"/>
                <a:ea typeface="宋体" panose="02010600030101010101" pitchFamily="2" charset="-122"/>
              </a:rPr>
              <a:t>问题</a:t>
            </a:r>
            <a:r>
              <a:rPr lang="zh-CN" altLang="en-US" sz="1600" dirty="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情景和对比</a:t>
            </a:r>
            <a:r>
              <a:rPr lang="zh-CN" altLang="en-US" sz="1600" dirty="0">
                <a:latin typeface="宋体" panose="02010600030101010101" pitchFamily="2" charset="-122"/>
                <a:ea typeface="宋体" panose="02010600030101010101" pitchFamily="2" charset="-122"/>
              </a:rPr>
              <a:t>的碳循环通量要素。对应着</a:t>
            </a:r>
            <a:r>
              <a:rPr lang="zh-CN" altLang="en-US" sz="1600" dirty="0">
                <a:solidFill>
                  <a:srgbClr val="FF0000"/>
                </a:solidFill>
                <a:latin typeface="宋体" panose="02010600030101010101" pitchFamily="2" charset="-122"/>
                <a:ea typeface="宋体" panose="02010600030101010101" pitchFamily="2" charset="-122"/>
              </a:rPr>
              <a:t>研究情景的</a:t>
            </a:r>
            <a:r>
              <a:rPr lang="zh-CN" altLang="en-US" sz="1600" dirty="0" smtClean="0">
                <a:solidFill>
                  <a:srgbClr val="FF0000"/>
                </a:solidFill>
                <a:latin typeface="宋体" panose="02010600030101010101" pitchFamily="2" charset="-122"/>
                <a:ea typeface="宋体" panose="02010600030101010101" pitchFamily="2" charset="-122"/>
              </a:rPr>
              <a:t>多样性</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a:t>
            </a:r>
            <a:r>
              <a:rPr lang="zh-CN" altLang="en-US" sz="1600" dirty="0">
                <a:latin typeface="宋体" panose="02010600030101010101" pitchFamily="2" charset="-122"/>
                <a:ea typeface="宋体" panose="02010600030101010101" pitchFamily="2" charset="-122"/>
              </a:rPr>
              <a:t>工程：确定参与对比的模型，以及对这些模型的模拟结果采用的对比方法。对比工程层解决了</a:t>
            </a:r>
            <a:r>
              <a:rPr lang="zh-CN" altLang="en-US" sz="1600" dirty="0">
                <a:solidFill>
                  <a:srgbClr val="FF0000"/>
                </a:solidFill>
                <a:latin typeface="宋体" panose="02010600030101010101" pitchFamily="2" charset="-122"/>
                <a:ea typeface="宋体" panose="02010600030101010101" pitchFamily="2" charset="-122"/>
              </a:rPr>
              <a:t>模型的增量扩展</a:t>
            </a:r>
            <a:r>
              <a:rPr lang="zh-CN" altLang="en-US" sz="1600" dirty="0" smtClean="0">
                <a:latin typeface="宋体" panose="02010600030101010101" pitchFamily="2" charset="-122"/>
                <a:ea typeface="宋体" panose="02010600030101010101" pitchFamily="2" charset="-122"/>
              </a:rPr>
              <a:t>问题</a:t>
            </a:r>
            <a:r>
              <a:rPr lang="zh-CN" altLang="en-US" sz="1600" dirty="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对比</a:t>
            </a:r>
            <a:r>
              <a:rPr lang="zh-CN" altLang="en-US" sz="1600" dirty="0">
                <a:latin typeface="宋体" panose="02010600030101010101" pitchFamily="2" charset="-122"/>
                <a:ea typeface="宋体" panose="02010600030101010101" pitchFamily="2" charset="-122"/>
              </a:rPr>
              <a:t>任务：配置了模型的驱动</a:t>
            </a:r>
            <a:r>
              <a:rPr lang="zh-CN" altLang="en-US" sz="1600" dirty="0" smtClean="0">
                <a:latin typeface="宋体" panose="02010600030101010101" pitchFamily="2" charset="-122"/>
                <a:ea typeface="宋体" panose="02010600030101010101" pitchFamily="2" charset="-122"/>
              </a:rPr>
              <a:t>数据，对比任务层解决了对比方案</a:t>
            </a:r>
            <a:r>
              <a:rPr lang="zh-CN" altLang="en-US" sz="1600" dirty="0" smtClean="0">
                <a:solidFill>
                  <a:srgbClr val="FF0000"/>
                </a:solidFill>
                <a:latin typeface="宋体" panose="02010600030101010101" pitchFamily="2" charset="-122"/>
                <a:ea typeface="宋体" panose="02010600030101010101" pitchFamily="2" charset="-122"/>
              </a:rPr>
              <a:t>在不同时空范围和尺度上的重用</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4.1 </a:t>
            </a:r>
            <a:r>
              <a:rPr lang="zh-CN" altLang="en-US" sz="2400" dirty="0" smtClean="0"/>
              <a:t>陆地</a:t>
            </a:r>
            <a:r>
              <a:rPr lang="zh-CN" altLang="en-US" sz="2400" dirty="0"/>
              <a:t>碳循环模型开放式对比系统</a:t>
            </a:r>
            <a:r>
              <a:rPr lang="zh-CN" altLang="en-US" sz="2400" dirty="0" smtClean="0"/>
              <a:t>框架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4.1.2 </a:t>
            </a: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碳循环模型开放式</a:t>
            </a:r>
            <a:r>
              <a:rPr lang="zh-CN" altLang="en-US" sz="2000" kern="0" dirty="0" smtClean="0">
                <a:latin typeface="宋体" panose="02010600030101010101" pitchFamily="2" charset="-122"/>
                <a:ea typeface="宋体" panose="02010600030101010101" pitchFamily="2" charset="-122"/>
              </a:rPr>
              <a:t>对比方案设计</a:t>
            </a:r>
            <a:endParaRPr lang="zh-CN" altLang="en-US" sz="2000" kern="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20</a:t>
            </a:fld>
            <a:endParaRPr lang="zh-CN" altLang="en-US"/>
          </a:p>
        </p:txBody>
      </p:sp>
      <p:pic>
        <p:nvPicPr>
          <p:cNvPr id="20482" name="Picture 2" descr="G:\doc\papers\graduate-thesis\thuthesis\figures\topic-sln-task.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331640" y="4221088"/>
            <a:ext cx="4392488" cy="195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8123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a:t>4.1 </a:t>
            </a:r>
            <a:r>
              <a:rPr lang="zh-CN" altLang="en-US" sz="2400" dirty="0"/>
              <a:t>陆地碳循环模型开放式对比系统框架</a:t>
            </a:r>
          </a:p>
        </p:txBody>
      </p:sp>
      <p:sp>
        <p:nvSpPr>
          <p:cNvPr id="4" name="内容占位符 2"/>
          <p:cNvSpPr txBox="1">
            <a:spLocks/>
          </p:cNvSpPr>
          <p:nvPr/>
        </p:nvSpPr>
        <p:spPr bwMode="auto">
          <a:xfrm>
            <a:off x="490112" y="1315814"/>
            <a:ext cx="517788" cy="4588109"/>
          </a:xfrm>
          <a:prstGeom prst="rect">
            <a:avLst/>
          </a:prstGeom>
          <a:noFill/>
          <a:ln w="9525">
            <a:noFill/>
            <a:miter lim="800000"/>
            <a:headEnd/>
            <a:tailEnd/>
          </a:ln>
        </p:spPr>
        <p:txBody>
          <a:bodyPr vert="eaVert"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碳循环模型开放式对比</a:t>
            </a:r>
            <a:r>
              <a:rPr lang="zh-CN" altLang="en-US" sz="2000" kern="0" dirty="0" smtClean="0">
                <a:latin typeface="宋体" panose="02010600030101010101" pitchFamily="2" charset="-122"/>
                <a:ea typeface="宋体" panose="02010600030101010101" pitchFamily="2" charset="-122"/>
              </a:rPr>
              <a:t>系统</a:t>
            </a:r>
            <a:r>
              <a:rPr lang="zh-CN" altLang="en-US" sz="2000" kern="0" dirty="0">
                <a:latin typeface="宋体" panose="02010600030101010101" pitchFamily="2" charset="-122"/>
                <a:ea typeface="宋体" panose="02010600030101010101" pitchFamily="2" charset="-122"/>
              </a:rPr>
              <a:t>框架</a:t>
            </a:r>
            <a:endParaRPr lang="zh-CN" altLang="en-US" sz="2000" kern="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21</a:t>
            </a:fld>
            <a:endParaRPr lang="zh-CN" altLang="en-US" dirty="0"/>
          </a:p>
        </p:txBody>
      </p:sp>
      <p:grpSp>
        <p:nvGrpSpPr>
          <p:cNvPr id="89" name="组合 88"/>
          <p:cNvGrpSpPr/>
          <p:nvPr/>
        </p:nvGrpSpPr>
        <p:grpSpPr>
          <a:xfrm>
            <a:off x="1583979" y="1055712"/>
            <a:ext cx="5899841" cy="5766126"/>
            <a:chOff x="2744527" y="457944"/>
            <a:chExt cx="5899841" cy="5766126"/>
          </a:xfrm>
        </p:grpSpPr>
        <p:sp>
          <p:nvSpPr>
            <p:cNvPr id="90" name="矩形 89"/>
            <p:cNvSpPr/>
            <p:nvPr/>
          </p:nvSpPr>
          <p:spPr>
            <a:xfrm>
              <a:off x="3025959" y="3485454"/>
              <a:ext cx="5520606" cy="1337856"/>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1" name="矩形 90"/>
            <p:cNvSpPr/>
            <p:nvPr/>
          </p:nvSpPr>
          <p:spPr>
            <a:xfrm>
              <a:off x="3025961" y="4769040"/>
              <a:ext cx="5520604" cy="145438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2" name="矩形 91"/>
            <p:cNvSpPr/>
            <p:nvPr/>
          </p:nvSpPr>
          <p:spPr>
            <a:xfrm>
              <a:off x="3025961" y="1473842"/>
              <a:ext cx="5520604" cy="2010118"/>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3" name="矩形 92"/>
            <p:cNvSpPr/>
            <p:nvPr/>
          </p:nvSpPr>
          <p:spPr>
            <a:xfrm>
              <a:off x="3025959" y="4770173"/>
              <a:ext cx="475394" cy="1453897"/>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基础支撑</a:t>
              </a:r>
            </a:p>
          </p:txBody>
        </p:sp>
        <p:sp>
          <p:nvSpPr>
            <p:cNvPr id="94" name="矩形 93"/>
            <p:cNvSpPr/>
            <p:nvPr/>
          </p:nvSpPr>
          <p:spPr>
            <a:xfrm>
              <a:off x="3025959" y="1474483"/>
              <a:ext cx="475394" cy="2010329"/>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对比引擎</a:t>
              </a:r>
            </a:p>
          </p:txBody>
        </p:sp>
        <p:sp>
          <p:nvSpPr>
            <p:cNvPr id="95" name="矩形 94"/>
            <p:cNvSpPr/>
            <p:nvPr/>
          </p:nvSpPr>
          <p:spPr>
            <a:xfrm>
              <a:off x="3025961" y="457944"/>
              <a:ext cx="5520604" cy="101653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96" name="矩形 95"/>
            <p:cNvSpPr/>
            <p:nvPr/>
          </p:nvSpPr>
          <p:spPr>
            <a:xfrm>
              <a:off x="3025959" y="457944"/>
              <a:ext cx="475394" cy="1016539"/>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上层应用</a:t>
              </a:r>
            </a:p>
          </p:txBody>
        </p:sp>
        <p:sp>
          <p:nvSpPr>
            <p:cNvPr id="97" name="下箭头 96"/>
            <p:cNvSpPr/>
            <p:nvPr/>
          </p:nvSpPr>
          <p:spPr>
            <a:xfrm rot="10800000">
              <a:off x="2744527" y="457944"/>
              <a:ext cx="228600" cy="5736908"/>
            </a:xfrm>
            <a:prstGeom prst="downArrow">
              <a:avLst/>
            </a:prstGeom>
            <a:gradFill flip="none" rotWithShape="1">
              <a:gsLst>
                <a:gs pos="10000">
                  <a:sysClr val="windowText" lastClr="000000">
                    <a:lumMod val="75000"/>
                    <a:lumOff val="25000"/>
                  </a:sysClr>
                </a:gs>
                <a:gs pos="100000">
                  <a:sysClr val="windowText" lastClr="000000">
                    <a:tint val="23500"/>
                    <a:satMod val="160000"/>
                  </a:sysClr>
                </a:gs>
              </a:gsLst>
              <a:lin ang="162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grpSp>
          <p:nvGrpSpPr>
            <p:cNvPr id="98" name="组合 97"/>
            <p:cNvGrpSpPr/>
            <p:nvPr/>
          </p:nvGrpSpPr>
          <p:grpSpPr>
            <a:xfrm>
              <a:off x="6005226" y="4855033"/>
              <a:ext cx="2639142" cy="1301126"/>
              <a:chOff x="6977515" y="679588"/>
              <a:chExt cx="4382171" cy="3101897"/>
            </a:xfrm>
          </p:grpSpPr>
          <p:pic>
            <p:nvPicPr>
              <p:cNvPr id="156" name="图片 155">
                <a:extLst>
                  <a:ext uri="{FF2B5EF4-FFF2-40B4-BE49-F238E27FC236}">
                    <a16:creationId xmlns:a16="http://schemas.microsoft.com/office/drawing/2014/main" id="{99C45B9A-9352-43F4-9A1B-6FF63AD1B1EC}"/>
                  </a:ext>
                </a:extLst>
              </p:cNvPr>
              <p:cNvPicPr>
                <a:picLocks noChangeAspect="1"/>
              </p:cNvPicPr>
              <p:nvPr/>
            </p:nvPicPr>
            <p:blipFill>
              <a:blip r:embed="rId3"/>
              <a:stretch>
                <a:fillRect/>
              </a:stretch>
            </p:blipFill>
            <p:spPr>
              <a:xfrm>
                <a:off x="7993259" y="2641116"/>
                <a:ext cx="547139" cy="561169"/>
              </a:xfrm>
              <a:prstGeom prst="rect">
                <a:avLst/>
              </a:prstGeom>
            </p:spPr>
          </p:pic>
          <p:pic>
            <p:nvPicPr>
              <p:cNvPr id="157" name="图片 156">
                <a:extLst>
                  <a:ext uri="{FF2B5EF4-FFF2-40B4-BE49-F238E27FC236}">
                    <a16:creationId xmlns:a16="http://schemas.microsoft.com/office/drawing/2014/main" id="{B184D848-4625-4688-B101-8AE3C647012A}"/>
                  </a:ext>
                </a:extLst>
              </p:cNvPr>
              <p:cNvPicPr>
                <a:picLocks noChangeAspect="1"/>
              </p:cNvPicPr>
              <p:nvPr/>
            </p:nvPicPr>
            <p:blipFill>
              <a:blip r:embed="rId4"/>
              <a:stretch>
                <a:fillRect/>
              </a:stretch>
            </p:blipFill>
            <p:spPr>
              <a:xfrm>
                <a:off x="10329396" y="2556567"/>
                <a:ext cx="631112" cy="670002"/>
              </a:xfrm>
              <a:prstGeom prst="rect">
                <a:avLst/>
              </a:prstGeom>
            </p:spPr>
          </p:pic>
          <p:sp>
            <p:nvSpPr>
              <p:cNvPr id="158" name="左右箭头 157">
                <a:extLst>
                  <a:ext uri="{FF2B5EF4-FFF2-40B4-BE49-F238E27FC236}">
                    <a16:creationId xmlns:a16="http://schemas.microsoft.com/office/drawing/2014/main" id="{3C5A1A10-90C7-4511-BA79-B2DB4A9FE655}"/>
                  </a:ext>
                </a:extLst>
              </p:cNvPr>
              <p:cNvSpPr/>
              <p:nvPr/>
            </p:nvSpPr>
            <p:spPr>
              <a:xfrm rot="7958387">
                <a:off x="8005046" y="1984168"/>
                <a:ext cx="1406751" cy="180184"/>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9" name="左右箭头 158">
                <a:extLst>
                  <a:ext uri="{FF2B5EF4-FFF2-40B4-BE49-F238E27FC236}">
                    <a16:creationId xmlns:a16="http://schemas.microsoft.com/office/drawing/2014/main" id="{8E29C92E-8CC2-42B2-8189-3CB3D06CAAF3}"/>
                  </a:ext>
                </a:extLst>
              </p:cNvPr>
              <p:cNvSpPr/>
              <p:nvPr/>
            </p:nvSpPr>
            <p:spPr>
              <a:xfrm rot="2645020">
                <a:off x="9439066" y="1988833"/>
                <a:ext cx="1111245" cy="255265"/>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1" name="左右箭头 160">
                <a:extLst>
                  <a:ext uri="{FF2B5EF4-FFF2-40B4-BE49-F238E27FC236}">
                    <a16:creationId xmlns:a16="http://schemas.microsoft.com/office/drawing/2014/main" id="{D1ADDBD5-1B6E-45E6-A1B9-0298BBDE1F36}"/>
                  </a:ext>
                </a:extLst>
              </p:cNvPr>
              <p:cNvSpPr/>
              <p:nvPr/>
            </p:nvSpPr>
            <p:spPr>
              <a:xfrm>
                <a:off x="8651076" y="2780810"/>
                <a:ext cx="1546953" cy="255266"/>
              </a:xfrm>
              <a:prstGeom prst="leftRightArrow">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2" name="矩形 161">
                <a:extLst>
                  <a:ext uri="{FF2B5EF4-FFF2-40B4-BE49-F238E27FC236}">
                    <a16:creationId xmlns:a16="http://schemas.microsoft.com/office/drawing/2014/main" id="{C06D056D-AEDE-4E86-8568-5858B204D473}"/>
                  </a:ext>
                </a:extLst>
              </p:cNvPr>
              <p:cNvSpPr/>
              <p:nvPr/>
            </p:nvSpPr>
            <p:spPr>
              <a:xfrm rot="2687715">
                <a:off x="9477132" y="1809728"/>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3" name="矩形 162">
                <a:extLst>
                  <a:ext uri="{FF2B5EF4-FFF2-40B4-BE49-F238E27FC236}">
                    <a16:creationId xmlns:a16="http://schemas.microsoft.com/office/drawing/2014/main" id="{C6F60D95-B654-468D-9AB6-24E00450ED97}"/>
                  </a:ext>
                </a:extLst>
              </p:cNvPr>
              <p:cNvSpPr/>
              <p:nvPr/>
            </p:nvSpPr>
            <p:spPr>
              <a:xfrm>
                <a:off x="8698431" y="2563817"/>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4" name="矩形 163">
                <a:extLst>
                  <a:ext uri="{FF2B5EF4-FFF2-40B4-BE49-F238E27FC236}">
                    <a16:creationId xmlns:a16="http://schemas.microsoft.com/office/drawing/2014/main" id="{4ADF4CA6-3A58-4DEC-8C53-38C055FF8130}"/>
                  </a:ext>
                </a:extLst>
              </p:cNvPr>
              <p:cNvSpPr/>
              <p:nvPr/>
            </p:nvSpPr>
            <p:spPr>
              <a:xfrm rot="18735477">
                <a:off x="7771634" y="1784708"/>
                <a:ext cx="1525656"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http, ftp</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5" name="矩形 164">
                <a:extLst>
                  <a:ext uri="{FF2B5EF4-FFF2-40B4-BE49-F238E27FC236}">
                    <a16:creationId xmlns:a16="http://schemas.microsoft.com/office/drawing/2014/main" id="{69343908-042C-4E10-A1DD-9188DCABDF0F}"/>
                  </a:ext>
                </a:extLst>
              </p:cNvPr>
              <p:cNvSpPr/>
              <p:nvPr/>
            </p:nvSpPr>
            <p:spPr>
              <a:xfrm rot="18735477">
                <a:off x="8165156" y="2094340"/>
                <a:ext cx="1319709"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6" name="矩形 165">
                <a:extLst>
                  <a:ext uri="{FF2B5EF4-FFF2-40B4-BE49-F238E27FC236}">
                    <a16:creationId xmlns:a16="http://schemas.microsoft.com/office/drawing/2014/main" id="{DB8DF49D-E57C-4C23-8DBB-CED02D92BA2A}"/>
                  </a:ext>
                </a:extLst>
              </p:cNvPr>
              <p:cNvSpPr/>
              <p:nvPr/>
            </p:nvSpPr>
            <p:spPr>
              <a:xfrm rot="2687715">
                <a:off x="9184340" y="2131612"/>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7" name="矩形 166">
                <a:extLst>
                  <a:ext uri="{FF2B5EF4-FFF2-40B4-BE49-F238E27FC236}">
                    <a16:creationId xmlns:a16="http://schemas.microsoft.com/office/drawing/2014/main" id="{15B0FBEC-43EA-4C44-B8A1-9837D0DA17EF}"/>
                  </a:ext>
                </a:extLst>
              </p:cNvPr>
              <p:cNvSpPr/>
              <p:nvPr/>
            </p:nvSpPr>
            <p:spPr>
              <a:xfrm>
                <a:off x="8726388" y="2988080"/>
                <a:ext cx="1319708" cy="243198"/>
              </a:xfrm>
              <a:prstGeom prst="rect">
                <a:avLst/>
              </a:prstGeom>
              <a:no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N:1</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8" name="文本框 79">
                <a:extLst>
                  <a:ext uri="{FF2B5EF4-FFF2-40B4-BE49-F238E27FC236}">
                    <a16:creationId xmlns:a16="http://schemas.microsoft.com/office/drawing/2014/main" id="{A299CFD6-5D35-4CF0-A092-5E47C347A302}"/>
                  </a:ext>
                </a:extLst>
              </p:cNvPr>
              <p:cNvSpPr txBox="1"/>
              <p:nvPr/>
            </p:nvSpPr>
            <p:spPr>
              <a:xfrm>
                <a:off x="8306210" y="679588"/>
                <a:ext cx="2151134" cy="6603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数据</a:t>
                </a: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管理服务器</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69" name="文本框 80">
                <a:extLst>
                  <a:ext uri="{FF2B5EF4-FFF2-40B4-BE49-F238E27FC236}">
                    <a16:creationId xmlns:a16="http://schemas.microsoft.com/office/drawing/2014/main" id="{47299BD3-49D2-418F-B1EF-83CF0567D362}"/>
                  </a:ext>
                </a:extLst>
              </p:cNvPr>
              <p:cNvSpPr txBox="1"/>
              <p:nvPr/>
            </p:nvSpPr>
            <p:spPr>
              <a:xfrm>
                <a:off x="6977515" y="3121117"/>
                <a:ext cx="2202181" cy="6603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模型计算</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服务器</a:t>
                </a:r>
              </a:p>
            </p:txBody>
          </p:sp>
          <p:sp>
            <p:nvSpPr>
              <p:cNvPr id="170" name="文本框 81">
                <a:extLst>
                  <a:ext uri="{FF2B5EF4-FFF2-40B4-BE49-F238E27FC236}">
                    <a16:creationId xmlns:a16="http://schemas.microsoft.com/office/drawing/2014/main" id="{A28E0A3B-3D2A-4D79-8329-9FAB4F0D4492}"/>
                  </a:ext>
                </a:extLst>
              </p:cNvPr>
              <p:cNvSpPr txBox="1"/>
              <p:nvPr/>
            </p:nvSpPr>
            <p:spPr>
              <a:xfrm>
                <a:off x="9040483" y="3110217"/>
                <a:ext cx="2319203" cy="6603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模型</a:t>
                </a:r>
                <a:r>
                  <a:rPr kumimoji="0" lang="zh-CN" alt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对比服务器</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pic>
            <p:nvPicPr>
              <p:cNvPr id="171" name="图片 170"/>
              <p:cNvPicPr>
                <a:picLocks noChangeAspect="1"/>
              </p:cNvPicPr>
              <p:nvPr/>
            </p:nvPicPr>
            <p:blipFill rotWithShape="1">
              <a:blip r:embed="rId5" cstate="print">
                <a:extLst>
                  <a:ext uri="{28A0092B-C50C-407E-A947-70E740481C1C}">
                    <a14:useLocalDpi xmlns:a14="http://schemas.microsoft.com/office/drawing/2010/main" val="0"/>
                  </a:ext>
                </a:extLst>
              </a:blip>
              <a:srcRect t="13944" b="14032"/>
              <a:stretch/>
            </p:blipFill>
            <p:spPr>
              <a:xfrm>
                <a:off x="9061535" y="1256844"/>
                <a:ext cx="510966" cy="368020"/>
              </a:xfrm>
              <a:prstGeom prst="rect">
                <a:avLst/>
              </a:prstGeom>
            </p:spPr>
          </p:pic>
        </p:grpSp>
        <p:sp>
          <p:nvSpPr>
            <p:cNvPr id="99" name="矩形 98"/>
            <p:cNvSpPr/>
            <p:nvPr/>
          </p:nvSpPr>
          <p:spPr>
            <a:xfrm>
              <a:off x="4102502" y="5096747"/>
              <a:ext cx="423644" cy="4154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对比主题</a:t>
              </a:r>
            </a:p>
          </p:txBody>
        </p:sp>
        <p:sp>
          <p:nvSpPr>
            <p:cNvPr id="100" name="矩形 99"/>
            <p:cNvSpPr/>
            <p:nvPr/>
          </p:nvSpPr>
          <p:spPr>
            <a:xfrm>
              <a:off x="3557432" y="1053668"/>
              <a:ext cx="4878127"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外部应用接口</a:t>
              </a:r>
            </a:p>
          </p:txBody>
        </p:sp>
        <p:sp>
          <p:nvSpPr>
            <p:cNvPr id="101" name="矩形 100"/>
            <p:cNvSpPr/>
            <p:nvPr/>
          </p:nvSpPr>
          <p:spPr>
            <a:xfrm>
              <a:off x="4892175" y="622230"/>
              <a:ext cx="1156573"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数据预览</a:t>
              </a:r>
            </a:p>
          </p:txBody>
        </p:sp>
        <p:sp>
          <p:nvSpPr>
            <p:cNvPr id="102" name="矩形 101"/>
            <p:cNvSpPr/>
            <p:nvPr/>
          </p:nvSpPr>
          <p:spPr>
            <a:xfrm>
              <a:off x="6177270" y="622230"/>
              <a:ext cx="1092762"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模型对比</a:t>
              </a:r>
            </a:p>
          </p:txBody>
        </p:sp>
        <p:sp>
          <p:nvSpPr>
            <p:cNvPr id="103" name="矩形 102"/>
            <p:cNvSpPr/>
            <p:nvPr/>
          </p:nvSpPr>
          <p:spPr>
            <a:xfrm>
              <a:off x="4789975" y="5095380"/>
              <a:ext cx="418505" cy="4154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对比工程</a:t>
              </a:r>
            </a:p>
          </p:txBody>
        </p:sp>
        <p:sp>
          <p:nvSpPr>
            <p:cNvPr id="104" name="矩形 103"/>
            <p:cNvSpPr/>
            <p:nvPr/>
          </p:nvSpPr>
          <p:spPr>
            <a:xfrm>
              <a:off x="5450829" y="5095380"/>
              <a:ext cx="438682" cy="4154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对比任务</a:t>
              </a:r>
            </a:p>
          </p:txBody>
        </p:sp>
        <p:sp>
          <p:nvSpPr>
            <p:cNvPr id="105" name="矩形 104"/>
            <p:cNvSpPr/>
            <p:nvPr/>
          </p:nvSpPr>
          <p:spPr>
            <a:xfrm>
              <a:off x="5754189" y="2781636"/>
              <a:ext cx="971205" cy="4112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对比方案</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结构化表达</a:t>
              </a:r>
            </a:p>
          </p:txBody>
        </p:sp>
        <p:sp>
          <p:nvSpPr>
            <p:cNvPr id="106" name="矩形 105"/>
            <p:cNvSpPr/>
            <p:nvPr/>
          </p:nvSpPr>
          <p:spPr>
            <a:xfrm>
              <a:off x="7818992" y="2211934"/>
              <a:ext cx="491745" cy="464962"/>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映射</a:t>
              </a:r>
            </a:p>
          </p:txBody>
        </p:sp>
        <p:sp>
          <p:nvSpPr>
            <p:cNvPr id="107" name="矩形 106"/>
            <p:cNvSpPr/>
            <p:nvPr/>
          </p:nvSpPr>
          <p:spPr>
            <a:xfrm>
              <a:off x="7231254" y="2776867"/>
              <a:ext cx="492943" cy="424704"/>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任务</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调度</a:t>
              </a:r>
            </a:p>
          </p:txBody>
        </p:sp>
        <p:sp>
          <p:nvSpPr>
            <p:cNvPr id="108" name="矩形 107"/>
            <p:cNvSpPr/>
            <p:nvPr/>
          </p:nvSpPr>
          <p:spPr>
            <a:xfrm>
              <a:off x="7818992" y="2776916"/>
              <a:ext cx="491745" cy="427434"/>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结果</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保存</a:t>
              </a:r>
            </a:p>
          </p:txBody>
        </p:sp>
        <p:sp>
          <p:nvSpPr>
            <p:cNvPr id="109" name="矩形 108"/>
            <p:cNvSpPr/>
            <p:nvPr/>
          </p:nvSpPr>
          <p:spPr>
            <a:xfrm>
              <a:off x="3557432" y="622230"/>
              <a:ext cx="1206222"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模型调用</a:t>
              </a:r>
            </a:p>
          </p:txBody>
        </p:sp>
        <p:sp>
          <p:nvSpPr>
            <p:cNvPr id="110" name="矩形 109"/>
            <p:cNvSpPr/>
            <p:nvPr/>
          </p:nvSpPr>
          <p:spPr>
            <a:xfrm>
              <a:off x="7385785" y="622230"/>
              <a:ext cx="1049776" cy="31912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结果查询</a:t>
              </a:r>
            </a:p>
          </p:txBody>
        </p:sp>
        <p:sp>
          <p:nvSpPr>
            <p:cNvPr id="111" name="矩形 110"/>
            <p:cNvSpPr/>
            <p:nvPr/>
          </p:nvSpPr>
          <p:spPr>
            <a:xfrm>
              <a:off x="3025792" y="3484811"/>
              <a:ext cx="475698" cy="1284721"/>
            </a:xfrm>
            <a:prstGeom prst="rect">
              <a:avLst/>
            </a:prstGeom>
            <a:solidFill>
              <a:sysClr val="window" lastClr="FFFFFF"/>
            </a:solidFill>
            <a:ln w="12700" cap="flat" cmpd="sng" algn="ctr">
              <a:solidFill>
                <a:sysClr val="windowText" lastClr="000000"/>
              </a:solidFill>
              <a:prstDash val="solid"/>
              <a:miter lim="800000"/>
            </a:ln>
            <a:effectLst/>
          </p:spPr>
          <p:txBody>
            <a:bodyPr lIns="46800" rIns="468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资源组件</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2" name="矩形 111"/>
            <p:cNvSpPr/>
            <p:nvPr/>
          </p:nvSpPr>
          <p:spPr>
            <a:xfrm>
              <a:off x="3741572" y="3922252"/>
              <a:ext cx="776742"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数据资源</a:t>
              </a:r>
            </a:p>
          </p:txBody>
        </p:sp>
        <p:sp>
          <p:nvSpPr>
            <p:cNvPr id="113" name="矩形 112"/>
            <p:cNvSpPr/>
            <p:nvPr/>
          </p:nvSpPr>
          <p:spPr>
            <a:xfrm>
              <a:off x="7231254" y="2211933"/>
              <a:ext cx="491745" cy="464963"/>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表达</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存储</a:t>
              </a:r>
            </a:p>
          </p:txBody>
        </p:sp>
        <p:sp>
          <p:nvSpPr>
            <p:cNvPr id="114" name="文本框 113"/>
            <p:cNvSpPr txBox="1"/>
            <p:nvPr/>
          </p:nvSpPr>
          <p:spPr>
            <a:xfrm>
              <a:off x="5981513" y="4920430"/>
              <a:ext cx="529494" cy="892552"/>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对比方案网络架构</a:t>
              </a:r>
            </a:p>
          </p:txBody>
        </p:sp>
        <p:sp>
          <p:nvSpPr>
            <p:cNvPr id="115" name="矩形 114"/>
            <p:cNvSpPr/>
            <p:nvPr/>
          </p:nvSpPr>
          <p:spPr>
            <a:xfrm>
              <a:off x="6002572" y="4823310"/>
              <a:ext cx="2432985" cy="1337421"/>
            </a:xfrm>
            <a:prstGeom prst="rect">
              <a:avLst/>
            </a:pr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6" name="文本框 115"/>
            <p:cNvSpPr txBox="1"/>
            <p:nvPr/>
          </p:nvSpPr>
          <p:spPr>
            <a:xfrm>
              <a:off x="4188619" y="3578728"/>
              <a:ext cx="1261818" cy="292388"/>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数据管理容器</a:t>
              </a:r>
            </a:p>
          </p:txBody>
        </p:sp>
        <p:sp>
          <p:nvSpPr>
            <p:cNvPr id="117" name="矩形 116"/>
            <p:cNvSpPr/>
            <p:nvPr/>
          </p:nvSpPr>
          <p:spPr>
            <a:xfrm>
              <a:off x="3561689" y="3533015"/>
              <a:ext cx="2431880" cy="754731"/>
            </a:xfrm>
            <a:prstGeom prst="rect">
              <a:avLst/>
            </a:pr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8" name="矩形 117"/>
            <p:cNvSpPr/>
            <p:nvPr/>
          </p:nvSpPr>
          <p:spPr>
            <a:xfrm>
              <a:off x="4892175" y="3920172"/>
              <a:ext cx="997335"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数据服务组件</a:t>
              </a:r>
            </a:p>
          </p:txBody>
        </p:sp>
        <p:sp>
          <p:nvSpPr>
            <p:cNvPr id="119" name="矩形 118"/>
            <p:cNvSpPr/>
            <p:nvPr/>
          </p:nvSpPr>
          <p:spPr>
            <a:xfrm>
              <a:off x="6104344" y="3920172"/>
              <a:ext cx="860424"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模型资源</a:t>
              </a:r>
            </a:p>
          </p:txBody>
        </p:sp>
        <p:sp>
          <p:nvSpPr>
            <p:cNvPr id="120" name="文本框 119"/>
            <p:cNvSpPr txBox="1"/>
            <p:nvPr/>
          </p:nvSpPr>
          <p:spPr>
            <a:xfrm>
              <a:off x="6640298" y="3565053"/>
              <a:ext cx="1313771" cy="292388"/>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模型计算容器</a:t>
              </a:r>
            </a:p>
          </p:txBody>
        </p:sp>
        <p:sp>
          <p:nvSpPr>
            <p:cNvPr id="121" name="矩形 89"/>
            <p:cNvSpPr/>
            <p:nvPr/>
          </p:nvSpPr>
          <p:spPr>
            <a:xfrm>
              <a:off x="5993569" y="3533015"/>
              <a:ext cx="2440225" cy="754731"/>
            </a:xfrm>
            <a:custGeom>
              <a:avLst/>
              <a:gdLst>
                <a:gd name="connsiteX0" fmla="*/ 0 w 2440225"/>
                <a:gd name="connsiteY0" fmla="*/ 0 h 754731"/>
                <a:gd name="connsiteX1" fmla="*/ 2440225 w 2440225"/>
                <a:gd name="connsiteY1" fmla="*/ 0 h 754731"/>
                <a:gd name="connsiteX2" fmla="*/ 2440225 w 2440225"/>
                <a:gd name="connsiteY2" fmla="*/ 754731 h 754731"/>
                <a:gd name="connsiteX3" fmla="*/ 0 w 2440225"/>
                <a:gd name="connsiteY3" fmla="*/ 754731 h 754731"/>
                <a:gd name="connsiteX4" fmla="*/ 0 w 2440225"/>
                <a:gd name="connsiteY4" fmla="*/ 0 h 754731"/>
                <a:gd name="connsiteX0" fmla="*/ 0 w 2440225"/>
                <a:gd name="connsiteY0" fmla="*/ 0 h 754731"/>
                <a:gd name="connsiteX1" fmla="*/ 2440225 w 2440225"/>
                <a:gd name="connsiteY1" fmla="*/ 0 h 754731"/>
                <a:gd name="connsiteX2" fmla="*/ 2440225 w 2440225"/>
                <a:gd name="connsiteY2" fmla="*/ 754731 h 754731"/>
                <a:gd name="connsiteX3" fmla="*/ 0 w 2440225"/>
                <a:gd name="connsiteY3" fmla="*/ 754731 h 754731"/>
                <a:gd name="connsiteX4" fmla="*/ 91440 w 2440225"/>
                <a:gd name="connsiteY4" fmla="*/ 91440 h 754731"/>
                <a:gd name="connsiteX0" fmla="*/ 0 w 2440225"/>
                <a:gd name="connsiteY0" fmla="*/ 0 h 754731"/>
                <a:gd name="connsiteX1" fmla="*/ 2440225 w 2440225"/>
                <a:gd name="connsiteY1" fmla="*/ 0 h 754731"/>
                <a:gd name="connsiteX2" fmla="*/ 2440225 w 2440225"/>
                <a:gd name="connsiteY2" fmla="*/ 754731 h 754731"/>
                <a:gd name="connsiteX3" fmla="*/ 0 w 2440225"/>
                <a:gd name="connsiteY3" fmla="*/ 754731 h 754731"/>
              </a:gdLst>
              <a:ahLst/>
              <a:cxnLst>
                <a:cxn ang="0">
                  <a:pos x="connsiteX0" y="connsiteY0"/>
                </a:cxn>
                <a:cxn ang="0">
                  <a:pos x="connsiteX1" y="connsiteY1"/>
                </a:cxn>
                <a:cxn ang="0">
                  <a:pos x="connsiteX2" y="connsiteY2"/>
                </a:cxn>
                <a:cxn ang="0">
                  <a:pos x="connsiteX3" y="connsiteY3"/>
                </a:cxn>
              </a:cxnLst>
              <a:rect l="l" t="t" r="r" b="b"/>
              <a:pathLst>
                <a:path w="2440225" h="754731">
                  <a:moveTo>
                    <a:pt x="0" y="0"/>
                  </a:moveTo>
                  <a:lnTo>
                    <a:pt x="2440225" y="0"/>
                  </a:lnTo>
                  <a:lnTo>
                    <a:pt x="2440225" y="754731"/>
                  </a:lnTo>
                  <a:lnTo>
                    <a:pt x="0" y="754731"/>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2" name="矩形 121"/>
            <p:cNvSpPr/>
            <p:nvPr/>
          </p:nvSpPr>
          <p:spPr>
            <a:xfrm>
              <a:off x="7270032" y="3920172"/>
              <a:ext cx="1027608" cy="30833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模型服务组件</a:t>
              </a:r>
            </a:p>
          </p:txBody>
        </p:sp>
        <p:sp>
          <p:nvSpPr>
            <p:cNvPr id="123" name="文本框 122"/>
            <p:cNvSpPr txBox="1"/>
            <p:nvPr/>
          </p:nvSpPr>
          <p:spPr>
            <a:xfrm>
              <a:off x="3531179" y="2224634"/>
              <a:ext cx="384721" cy="1171832"/>
            </a:xfrm>
            <a:prstGeom prst="rect">
              <a:avLst/>
            </a:prstGeom>
            <a:noFill/>
          </p:spPr>
          <p:txBody>
            <a:bodyPr vert="eaVert"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对比方法组件</a:t>
              </a:r>
            </a:p>
          </p:txBody>
        </p:sp>
        <p:sp>
          <p:nvSpPr>
            <p:cNvPr id="124" name="矩形 96"/>
            <p:cNvSpPr/>
            <p:nvPr/>
          </p:nvSpPr>
          <p:spPr>
            <a:xfrm>
              <a:off x="3557432" y="2050445"/>
              <a:ext cx="1754147" cy="1384405"/>
            </a:xfrm>
            <a:custGeom>
              <a:avLst/>
              <a:gdLst>
                <a:gd name="connsiteX0" fmla="*/ 0 w 1741574"/>
                <a:gd name="connsiteY0" fmla="*/ 0 h 1384405"/>
                <a:gd name="connsiteX1" fmla="*/ 1741574 w 1741574"/>
                <a:gd name="connsiteY1" fmla="*/ 0 h 1384405"/>
                <a:gd name="connsiteX2" fmla="*/ 1741574 w 1741574"/>
                <a:gd name="connsiteY2" fmla="*/ 1384405 h 1384405"/>
                <a:gd name="connsiteX3" fmla="*/ 0 w 1741574"/>
                <a:gd name="connsiteY3" fmla="*/ 1384405 h 1384405"/>
                <a:gd name="connsiteX4" fmla="*/ 0 w 1741574"/>
                <a:gd name="connsiteY4" fmla="*/ 0 h 1384405"/>
                <a:gd name="connsiteX0" fmla="*/ 1741574 w 1833014"/>
                <a:gd name="connsiteY0" fmla="*/ 1384405 h 1475845"/>
                <a:gd name="connsiteX1" fmla="*/ 0 w 1833014"/>
                <a:gd name="connsiteY1" fmla="*/ 1384405 h 1475845"/>
                <a:gd name="connsiteX2" fmla="*/ 0 w 1833014"/>
                <a:gd name="connsiteY2" fmla="*/ 0 h 1475845"/>
                <a:gd name="connsiteX3" fmla="*/ 1741574 w 1833014"/>
                <a:gd name="connsiteY3" fmla="*/ 0 h 1475845"/>
                <a:gd name="connsiteX4" fmla="*/ 1833014 w 1833014"/>
                <a:gd name="connsiteY4" fmla="*/ 1475845 h 1475845"/>
                <a:gd name="connsiteX0" fmla="*/ 1741574 w 1741574"/>
                <a:gd name="connsiteY0" fmla="*/ 1384405 h 1384405"/>
                <a:gd name="connsiteX1" fmla="*/ 0 w 1741574"/>
                <a:gd name="connsiteY1" fmla="*/ 1384405 h 1384405"/>
                <a:gd name="connsiteX2" fmla="*/ 0 w 1741574"/>
                <a:gd name="connsiteY2" fmla="*/ 0 h 1384405"/>
                <a:gd name="connsiteX3" fmla="*/ 1741574 w 1741574"/>
                <a:gd name="connsiteY3" fmla="*/ 0 h 1384405"/>
              </a:gdLst>
              <a:ahLst/>
              <a:cxnLst>
                <a:cxn ang="0">
                  <a:pos x="connsiteX0" y="connsiteY0"/>
                </a:cxn>
                <a:cxn ang="0">
                  <a:pos x="connsiteX1" y="connsiteY1"/>
                </a:cxn>
                <a:cxn ang="0">
                  <a:pos x="connsiteX2" y="connsiteY2"/>
                </a:cxn>
                <a:cxn ang="0">
                  <a:pos x="connsiteX3" y="connsiteY3"/>
                </a:cxn>
              </a:cxnLst>
              <a:rect l="l" t="t" r="r" b="b"/>
              <a:pathLst>
                <a:path w="1741574" h="1384405">
                  <a:moveTo>
                    <a:pt x="1741574" y="1384405"/>
                  </a:moveTo>
                  <a:lnTo>
                    <a:pt x="0" y="1384405"/>
                  </a:lnTo>
                  <a:lnTo>
                    <a:pt x="0" y="0"/>
                  </a:lnTo>
                  <a:lnTo>
                    <a:pt x="1741574" y="0"/>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5" name="文本框 124"/>
            <p:cNvSpPr txBox="1"/>
            <p:nvPr/>
          </p:nvSpPr>
          <p:spPr>
            <a:xfrm>
              <a:off x="5281873" y="2301693"/>
              <a:ext cx="540962" cy="892552"/>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对比方案详细设计</a:t>
              </a:r>
            </a:p>
          </p:txBody>
        </p:sp>
        <p:sp>
          <p:nvSpPr>
            <p:cNvPr id="126" name="矩形 98"/>
            <p:cNvSpPr/>
            <p:nvPr/>
          </p:nvSpPr>
          <p:spPr>
            <a:xfrm>
              <a:off x="5306336" y="2050445"/>
              <a:ext cx="1512090" cy="1384405"/>
            </a:xfrm>
            <a:custGeom>
              <a:avLst/>
              <a:gdLst>
                <a:gd name="connsiteX0" fmla="*/ 0 w 1374547"/>
                <a:gd name="connsiteY0" fmla="*/ 0 h 1384405"/>
                <a:gd name="connsiteX1" fmla="*/ 1374547 w 1374547"/>
                <a:gd name="connsiteY1" fmla="*/ 0 h 1384405"/>
                <a:gd name="connsiteX2" fmla="*/ 1374547 w 1374547"/>
                <a:gd name="connsiteY2" fmla="*/ 1384405 h 1384405"/>
                <a:gd name="connsiteX3" fmla="*/ 0 w 1374547"/>
                <a:gd name="connsiteY3" fmla="*/ 1384405 h 1384405"/>
                <a:gd name="connsiteX4" fmla="*/ 0 w 1374547"/>
                <a:gd name="connsiteY4" fmla="*/ 0 h 1384405"/>
                <a:gd name="connsiteX0" fmla="*/ 1374547 w 1465987"/>
                <a:gd name="connsiteY0" fmla="*/ 1384405 h 1475845"/>
                <a:gd name="connsiteX1" fmla="*/ 0 w 1465987"/>
                <a:gd name="connsiteY1" fmla="*/ 1384405 h 1475845"/>
                <a:gd name="connsiteX2" fmla="*/ 0 w 1465987"/>
                <a:gd name="connsiteY2" fmla="*/ 0 h 1475845"/>
                <a:gd name="connsiteX3" fmla="*/ 1374547 w 1465987"/>
                <a:gd name="connsiteY3" fmla="*/ 0 h 1475845"/>
                <a:gd name="connsiteX4" fmla="*/ 1465987 w 1465987"/>
                <a:gd name="connsiteY4" fmla="*/ 1475845 h 1475845"/>
                <a:gd name="connsiteX0" fmla="*/ 1374547 w 1374547"/>
                <a:gd name="connsiteY0" fmla="*/ 1384405 h 1384405"/>
                <a:gd name="connsiteX1" fmla="*/ 0 w 1374547"/>
                <a:gd name="connsiteY1" fmla="*/ 1384405 h 1384405"/>
                <a:gd name="connsiteX2" fmla="*/ 0 w 1374547"/>
                <a:gd name="connsiteY2" fmla="*/ 0 h 1384405"/>
                <a:gd name="connsiteX3" fmla="*/ 1374547 w 1374547"/>
                <a:gd name="connsiteY3" fmla="*/ 0 h 1384405"/>
              </a:gdLst>
              <a:ahLst/>
              <a:cxnLst>
                <a:cxn ang="0">
                  <a:pos x="connsiteX0" y="connsiteY0"/>
                </a:cxn>
                <a:cxn ang="0">
                  <a:pos x="connsiteX1" y="connsiteY1"/>
                </a:cxn>
                <a:cxn ang="0">
                  <a:pos x="connsiteX2" y="connsiteY2"/>
                </a:cxn>
                <a:cxn ang="0">
                  <a:pos x="connsiteX3" y="connsiteY3"/>
                </a:cxn>
              </a:cxnLst>
              <a:rect l="l" t="t" r="r" b="b"/>
              <a:pathLst>
                <a:path w="1374547" h="1384405">
                  <a:moveTo>
                    <a:pt x="1374547" y="1384405"/>
                  </a:moveTo>
                  <a:lnTo>
                    <a:pt x="0" y="1384405"/>
                  </a:lnTo>
                  <a:lnTo>
                    <a:pt x="0" y="0"/>
                  </a:lnTo>
                  <a:lnTo>
                    <a:pt x="1374547" y="0"/>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7" name="文本框 126"/>
            <p:cNvSpPr txBox="1"/>
            <p:nvPr/>
          </p:nvSpPr>
          <p:spPr>
            <a:xfrm>
              <a:off x="6820189" y="2108521"/>
              <a:ext cx="384721" cy="1259319"/>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对比科学工作流</a:t>
              </a:r>
            </a:p>
          </p:txBody>
        </p:sp>
        <p:sp>
          <p:nvSpPr>
            <p:cNvPr id="128" name="矩形 127"/>
            <p:cNvSpPr/>
            <p:nvPr/>
          </p:nvSpPr>
          <p:spPr>
            <a:xfrm>
              <a:off x="6822681" y="2050445"/>
              <a:ext cx="1612877" cy="1384405"/>
            </a:xfrm>
            <a:prstGeom prst="rect">
              <a:avLst/>
            </a:pr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9" name="矩形 128"/>
            <p:cNvSpPr/>
            <p:nvPr/>
          </p:nvSpPr>
          <p:spPr>
            <a:xfrm>
              <a:off x="5746618" y="2291315"/>
              <a:ext cx="971205" cy="4112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通量要素</a:t>
              </a:r>
              <a:endParaRPr kumimoji="0" lang="en-US" altLang="zh-CN"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语义描述</a:t>
              </a:r>
            </a:p>
          </p:txBody>
        </p:sp>
        <p:sp>
          <p:nvSpPr>
            <p:cNvPr id="130" name="矩形 129"/>
            <p:cNvSpPr/>
            <p:nvPr/>
          </p:nvSpPr>
          <p:spPr>
            <a:xfrm>
              <a:off x="5819470" y="4371961"/>
              <a:ext cx="812716" cy="267053"/>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a:solidFill>
                    <a:prstClr val="black"/>
                  </a:solidFill>
                  <a:latin typeface="Times New Roman" panose="02020603050405020304" pitchFamily="18" charset="0"/>
                  <a:ea typeface="宋体" panose="02010600030101010101" pitchFamily="2" charset="-122"/>
                </a:rPr>
                <a:t>标准化</a:t>
              </a: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封装</a:t>
              </a:r>
            </a:p>
          </p:txBody>
        </p:sp>
        <p:sp>
          <p:nvSpPr>
            <p:cNvPr id="131" name="矩形 130"/>
            <p:cNvSpPr/>
            <p:nvPr/>
          </p:nvSpPr>
          <p:spPr>
            <a:xfrm>
              <a:off x="7623594" y="4355480"/>
              <a:ext cx="690288" cy="289086"/>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服务发布</a:t>
              </a:r>
            </a:p>
          </p:txBody>
        </p:sp>
        <p:sp>
          <p:nvSpPr>
            <p:cNvPr id="132" name="矩形 131"/>
            <p:cNvSpPr/>
            <p:nvPr/>
          </p:nvSpPr>
          <p:spPr>
            <a:xfrm>
              <a:off x="6781486" y="4362436"/>
              <a:ext cx="692808" cy="27910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资源部署</a:t>
              </a:r>
            </a:p>
          </p:txBody>
        </p:sp>
        <p:cxnSp>
          <p:nvCxnSpPr>
            <p:cNvPr id="133" name="直接箭头连接符 132"/>
            <p:cNvCxnSpPr>
              <a:stCxn id="130" idx="3"/>
              <a:endCxn id="132" idx="1"/>
            </p:cNvCxnSpPr>
            <p:nvPr/>
          </p:nvCxnSpPr>
          <p:spPr>
            <a:xfrm flipV="1">
              <a:off x="6632186" y="4501987"/>
              <a:ext cx="149300" cy="3501"/>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cxnSp>
          <p:nvCxnSpPr>
            <p:cNvPr id="134" name="直接箭头连接符 133"/>
            <p:cNvCxnSpPr>
              <a:stCxn id="132" idx="3"/>
              <a:endCxn id="131" idx="1"/>
            </p:cNvCxnSpPr>
            <p:nvPr/>
          </p:nvCxnSpPr>
          <p:spPr>
            <a:xfrm flipV="1">
              <a:off x="7474294" y="4500023"/>
              <a:ext cx="149300" cy="1964"/>
            </a:xfrm>
            <a:prstGeom prst="straightConnector1">
              <a:avLst/>
            </a:prstGeom>
            <a:noFill/>
            <a:ln w="15875" cap="flat" cmpd="sng" algn="ctr">
              <a:solidFill>
                <a:sysClr val="windowText" lastClr="000000"/>
              </a:solidFill>
              <a:prstDash val="solid"/>
              <a:miter lim="800000"/>
              <a:tailEnd type="triangle"/>
            </a:ln>
            <a:effectLst/>
          </p:spPr>
        </p:cxnSp>
        <p:sp>
          <p:nvSpPr>
            <p:cNvPr id="135" name="矩形 134"/>
            <p:cNvSpPr/>
            <p:nvPr/>
          </p:nvSpPr>
          <p:spPr>
            <a:xfrm>
              <a:off x="3734602" y="4365005"/>
              <a:ext cx="788933" cy="2740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异构性分析</a:t>
              </a:r>
            </a:p>
          </p:txBody>
        </p:sp>
        <p:sp>
          <p:nvSpPr>
            <p:cNvPr id="136" name="矩形 135"/>
            <p:cNvSpPr/>
            <p:nvPr/>
          </p:nvSpPr>
          <p:spPr>
            <a:xfrm>
              <a:off x="4672834" y="4365005"/>
              <a:ext cx="997336" cy="27400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结构化描述</a:t>
              </a:r>
            </a:p>
          </p:txBody>
        </p:sp>
        <p:cxnSp>
          <p:nvCxnSpPr>
            <p:cNvPr id="137" name="直接箭头连接符 136"/>
            <p:cNvCxnSpPr>
              <a:stCxn id="135" idx="3"/>
              <a:endCxn id="136" idx="1"/>
            </p:cNvCxnSpPr>
            <p:nvPr/>
          </p:nvCxnSpPr>
          <p:spPr>
            <a:xfrm>
              <a:off x="4523535" y="4502010"/>
              <a:ext cx="149299" cy="0"/>
            </a:xfrm>
            <a:prstGeom prst="straightConnector1">
              <a:avLst/>
            </a:prstGeom>
            <a:noFill/>
            <a:ln w="15875" cap="flat" cmpd="sng" algn="ctr">
              <a:solidFill>
                <a:sysClr val="windowText" lastClr="000000"/>
              </a:solidFill>
              <a:prstDash val="solid"/>
              <a:miter lim="800000"/>
              <a:tailEnd type="triangle"/>
            </a:ln>
            <a:effectLst/>
          </p:spPr>
        </p:cxnSp>
        <p:cxnSp>
          <p:nvCxnSpPr>
            <p:cNvPr id="138" name="直接箭头连接符 137"/>
            <p:cNvCxnSpPr>
              <a:stCxn id="136" idx="3"/>
              <a:endCxn id="130" idx="1"/>
            </p:cNvCxnSpPr>
            <p:nvPr/>
          </p:nvCxnSpPr>
          <p:spPr>
            <a:xfrm>
              <a:off x="5670170" y="4502010"/>
              <a:ext cx="149300" cy="3478"/>
            </a:xfrm>
            <a:prstGeom prst="straightConnector1">
              <a:avLst/>
            </a:prstGeom>
            <a:noFill/>
            <a:ln w="15875" cap="flat" cmpd="sng" algn="ctr">
              <a:solidFill>
                <a:sysClr val="windowText" lastClr="000000"/>
              </a:solidFill>
              <a:prstDash val="solid"/>
              <a:miter lim="800000"/>
              <a:tailEnd type="triangle"/>
            </a:ln>
            <a:effectLst/>
          </p:spPr>
        </p:cxnSp>
        <p:sp>
          <p:nvSpPr>
            <p:cNvPr id="139" name="矩形 131"/>
            <p:cNvSpPr/>
            <p:nvPr/>
          </p:nvSpPr>
          <p:spPr>
            <a:xfrm>
              <a:off x="3557432" y="4287747"/>
              <a:ext cx="4878125" cy="420770"/>
            </a:xfrm>
            <a:custGeom>
              <a:avLst/>
              <a:gdLst>
                <a:gd name="connsiteX0" fmla="*/ 0 w 4804761"/>
                <a:gd name="connsiteY0" fmla="*/ 0 h 420770"/>
                <a:gd name="connsiteX1" fmla="*/ 4804761 w 4804761"/>
                <a:gd name="connsiteY1" fmla="*/ 0 h 420770"/>
                <a:gd name="connsiteX2" fmla="*/ 4804761 w 4804761"/>
                <a:gd name="connsiteY2" fmla="*/ 420770 h 420770"/>
                <a:gd name="connsiteX3" fmla="*/ 0 w 4804761"/>
                <a:gd name="connsiteY3" fmla="*/ 420770 h 420770"/>
                <a:gd name="connsiteX4" fmla="*/ 0 w 4804761"/>
                <a:gd name="connsiteY4" fmla="*/ 0 h 420770"/>
                <a:gd name="connsiteX0" fmla="*/ 4804761 w 4896201"/>
                <a:gd name="connsiteY0" fmla="*/ 0 h 420770"/>
                <a:gd name="connsiteX1" fmla="*/ 4804761 w 4896201"/>
                <a:gd name="connsiteY1" fmla="*/ 420770 h 420770"/>
                <a:gd name="connsiteX2" fmla="*/ 0 w 4896201"/>
                <a:gd name="connsiteY2" fmla="*/ 420770 h 420770"/>
                <a:gd name="connsiteX3" fmla="*/ 0 w 4896201"/>
                <a:gd name="connsiteY3" fmla="*/ 0 h 420770"/>
                <a:gd name="connsiteX4" fmla="*/ 4896201 w 4896201"/>
                <a:gd name="connsiteY4" fmla="*/ 91440 h 420770"/>
                <a:gd name="connsiteX0" fmla="*/ 4804761 w 4804761"/>
                <a:gd name="connsiteY0" fmla="*/ 0 h 420770"/>
                <a:gd name="connsiteX1" fmla="*/ 4804761 w 4804761"/>
                <a:gd name="connsiteY1" fmla="*/ 420770 h 420770"/>
                <a:gd name="connsiteX2" fmla="*/ 0 w 4804761"/>
                <a:gd name="connsiteY2" fmla="*/ 420770 h 420770"/>
                <a:gd name="connsiteX3" fmla="*/ 0 w 4804761"/>
                <a:gd name="connsiteY3" fmla="*/ 0 h 420770"/>
              </a:gdLst>
              <a:ahLst/>
              <a:cxnLst>
                <a:cxn ang="0">
                  <a:pos x="connsiteX0" y="connsiteY0"/>
                </a:cxn>
                <a:cxn ang="0">
                  <a:pos x="connsiteX1" y="connsiteY1"/>
                </a:cxn>
                <a:cxn ang="0">
                  <a:pos x="connsiteX2" y="connsiteY2"/>
                </a:cxn>
                <a:cxn ang="0">
                  <a:pos x="connsiteX3" y="connsiteY3"/>
                </a:cxn>
              </a:cxnLst>
              <a:rect l="l" t="t" r="r" b="b"/>
              <a:pathLst>
                <a:path w="4804761" h="420770">
                  <a:moveTo>
                    <a:pt x="4804761" y="0"/>
                  </a:moveTo>
                  <a:lnTo>
                    <a:pt x="4804761" y="420770"/>
                  </a:lnTo>
                  <a:lnTo>
                    <a:pt x="0" y="420770"/>
                  </a:lnTo>
                  <a:lnTo>
                    <a:pt x="0" y="0"/>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cxnSp>
          <p:nvCxnSpPr>
            <p:cNvPr id="140" name="直接箭头连接符 139"/>
            <p:cNvCxnSpPr>
              <a:stCxn id="112" idx="3"/>
            </p:cNvCxnSpPr>
            <p:nvPr/>
          </p:nvCxnSpPr>
          <p:spPr>
            <a:xfrm flipV="1">
              <a:off x="4518314" y="4074340"/>
              <a:ext cx="373861" cy="2080"/>
            </a:xfrm>
            <a:prstGeom prst="straightConnector1">
              <a:avLst/>
            </a:prstGeom>
            <a:noFill/>
            <a:ln w="15875" cap="flat" cmpd="sng" algn="ctr">
              <a:solidFill>
                <a:sysClr val="windowText" lastClr="000000"/>
              </a:solidFill>
              <a:prstDash val="solid"/>
              <a:miter lim="800000"/>
              <a:tailEnd type="triangle"/>
            </a:ln>
            <a:effectLst/>
          </p:spPr>
        </p:cxnSp>
        <p:cxnSp>
          <p:nvCxnSpPr>
            <p:cNvPr id="141" name="直接箭头连接符 140"/>
            <p:cNvCxnSpPr>
              <a:stCxn id="119" idx="3"/>
              <a:endCxn id="122" idx="1"/>
            </p:cNvCxnSpPr>
            <p:nvPr/>
          </p:nvCxnSpPr>
          <p:spPr>
            <a:xfrm>
              <a:off x="6964768" y="4074340"/>
              <a:ext cx="305264" cy="0"/>
            </a:xfrm>
            <a:prstGeom prst="straightConnector1">
              <a:avLst/>
            </a:prstGeom>
            <a:solidFill>
              <a:sysClr val="window" lastClr="FFFFFF"/>
            </a:solidFill>
            <a:ln w="15875" cap="flat" cmpd="sng" algn="ctr">
              <a:solidFill>
                <a:sysClr val="windowText" lastClr="000000"/>
              </a:solidFill>
              <a:prstDash val="solid"/>
              <a:miter lim="800000"/>
              <a:tailEnd type="triangle"/>
            </a:ln>
            <a:effectLst/>
          </p:spPr>
        </p:cxnSp>
        <p:sp>
          <p:nvSpPr>
            <p:cNvPr id="142" name="文本框 141"/>
            <p:cNvSpPr txBox="1"/>
            <p:nvPr/>
          </p:nvSpPr>
          <p:spPr>
            <a:xfrm>
              <a:off x="3557432" y="1542312"/>
              <a:ext cx="1227927" cy="492443"/>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模型对</a:t>
              </a:r>
              <a:endParaRPr kumimoji="0" lang="en-US" altLang="zh-CN"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比容器</a:t>
              </a:r>
            </a:p>
          </p:txBody>
        </p:sp>
        <p:sp>
          <p:nvSpPr>
            <p:cNvPr id="143" name="文本框 142"/>
            <p:cNvSpPr txBox="1"/>
            <p:nvPr/>
          </p:nvSpPr>
          <p:spPr>
            <a:xfrm>
              <a:off x="3550327" y="5057141"/>
              <a:ext cx="513261" cy="892552"/>
            </a:xfrm>
            <a:prstGeom prst="rect">
              <a:avLst/>
            </a:prstGeom>
            <a:noFill/>
          </p:spPr>
          <p:txBody>
            <a:bodyPr vert="horz"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rPr>
                <a:t>对比方案概要设计</a:t>
              </a:r>
            </a:p>
          </p:txBody>
        </p:sp>
        <p:sp>
          <p:nvSpPr>
            <p:cNvPr id="144" name="矩形 143"/>
            <p:cNvSpPr/>
            <p:nvPr/>
          </p:nvSpPr>
          <p:spPr>
            <a:xfrm>
              <a:off x="3561688" y="4823310"/>
              <a:ext cx="2432985" cy="1337421"/>
            </a:xfrm>
            <a:custGeom>
              <a:avLst/>
              <a:gdLst>
                <a:gd name="connsiteX0" fmla="*/ 0 w 2432985"/>
                <a:gd name="connsiteY0" fmla="*/ 0 h 1337421"/>
                <a:gd name="connsiteX1" fmla="*/ 2432985 w 2432985"/>
                <a:gd name="connsiteY1" fmla="*/ 0 h 1337421"/>
                <a:gd name="connsiteX2" fmla="*/ 2432985 w 2432985"/>
                <a:gd name="connsiteY2" fmla="*/ 1337421 h 1337421"/>
                <a:gd name="connsiteX3" fmla="*/ 0 w 2432985"/>
                <a:gd name="connsiteY3" fmla="*/ 1337421 h 1337421"/>
                <a:gd name="connsiteX4" fmla="*/ 0 w 2432985"/>
                <a:gd name="connsiteY4" fmla="*/ 0 h 1337421"/>
                <a:gd name="connsiteX0" fmla="*/ 2432985 w 2524425"/>
                <a:gd name="connsiteY0" fmla="*/ 1337421 h 1428861"/>
                <a:gd name="connsiteX1" fmla="*/ 0 w 2524425"/>
                <a:gd name="connsiteY1" fmla="*/ 1337421 h 1428861"/>
                <a:gd name="connsiteX2" fmla="*/ 0 w 2524425"/>
                <a:gd name="connsiteY2" fmla="*/ 0 h 1428861"/>
                <a:gd name="connsiteX3" fmla="*/ 2432985 w 2524425"/>
                <a:gd name="connsiteY3" fmla="*/ 0 h 1428861"/>
                <a:gd name="connsiteX4" fmla="*/ 2524425 w 2524425"/>
                <a:gd name="connsiteY4" fmla="*/ 1428861 h 1428861"/>
                <a:gd name="connsiteX0" fmla="*/ 2432985 w 2432985"/>
                <a:gd name="connsiteY0" fmla="*/ 1337421 h 1337421"/>
                <a:gd name="connsiteX1" fmla="*/ 0 w 2432985"/>
                <a:gd name="connsiteY1" fmla="*/ 1337421 h 1337421"/>
                <a:gd name="connsiteX2" fmla="*/ 0 w 2432985"/>
                <a:gd name="connsiteY2" fmla="*/ 0 h 1337421"/>
                <a:gd name="connsiteX3" fmla="*/ 2432985 w 2432985"/>
                <a:gd name="connsiteY3" fmla="*/ 0 h 1337421"/>
              </a:gdLst>
              <a:ahLst/>
              <a:cxnLst>
                <a:cxn ang="0">
                  <a:pos x="connsiteX0" y="connsiteY0"/>
                </a:cxn>
                <a:cxn ang="0">
                  <a:pos x="connsiteX1" y="connsiteY1"/>
                </a:cxn>
                <a:cxn ang="0">
                  <a:pos x="connsiteX2" y="connsiteY2"/>
                </a:cxn>
                <a:cxn ang="0">
                  <a:pos x="connsiteX3" y="connsiteY3"/>
                </a:cxn>
              </a:cxnLst>
              <a:rect l="l" t="t" r="r" b="b"/>
              <a:pathLst>
                <a:path w="2432985" h="1337421">
                  <a:moveTo>
                    <a:pt x="2432985" y="1337421"/>
                  </a:moveTo>
                  <a:lnTo>
                    <a:pt x="0" y="1337421"/>
                  </a:lnTo>
                  <a:lnTo>
                    <a:pt x="0" y="0"/>
                  </a:lnTo>
                  <a:lnTo>
                    <a:pt x="2432985" y="0"/>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cxnSp>
          <p:nvCxnSpPr>
            <p:cNvPr id="145" name="直接箭头连接符 144"/>
            <p:cNvCxnSpPr>
              <a:stCxn id="99" idx="3"/>
              <a:endCxn id="103" idx="1"/>
            </p:cNvCxnSpPr>
            <p:nvPr/>
          </p:nvCxnSpPr>
          <p:spPr>
            <a:xfrm flipV="1">
              <a:off x="4526146" y="5303085"/>
              <a:ext cx="263829" cy="1367"/>
            </a:xfrm>
            <a:prstGeom prst="straightConnector1">
              <a:avLst/>
            </a:prstGeom>
            <a:noFill/>
            <a:ln w="15875" cap="flat" cmpd="sng" algn="ctr">
              <a:solidFill>
                <a:sysClr val="windowText" lastClr="000000"/>
              </a:solidFill>
              <a:prstDash val="solid"/>
              <a:miter lim="800000"/>
              <a:tailEnd type="triangle"/>
            </a:ln>
            <a:effectLst/>
          </p:spPr>
        </p:cxnSp>
        <p:cxnSp>
          <p:nvCxnSpPr>
            <p:cNvPr id="146" name="直接箭头连接符 145"/>
            <p:cNvCxnSpPr>
              <a:stCxn id="103" idx="3"/>
              <a:endCxn id="104" idx="1"/>
            </p:cNvCxnSpPr>
            <p:nvPr/>
          </p:nvCxnSpPr>
          <p:spPr>
            <a:xfrm>
              <a:off x="5208480" y="5303085"/>
              <a:ext cx="242349" cy="0"/>
            </a:xfrm>
            <a:prstGeom prst="straightConnector1">
              <a:avLst/>
            </a:prstGeom>
            <a:noFill/>
            <a:ln w="15875" cap="flat" cmpd="sng" algn="ctr">
              <a:solidFill>
                <a:sysClr val="windowText" lastClr="000000"/>
              </a:solidFill>
              <a:prstDash val="solid"/>
              <a:miter lim="800000"/>
              <a:tailEnd type="triangle"/>
            </a:ln>
            <a:effectLst/>
          </p:spPr>
        </p:cxnSp>
        <p:sp>
          <p:nvSpPr>
            <p:cNvPr id="147" name="矩形 146"/>
            <p:cNvSpPr/>
            <p:nvPr/>
          </p:nvSpPr>
          <p:spPr>
            <a:xfrm>
              <a:off x="4101668" y="5654018"/>
              <a:ext cx="815609" cy="2779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公平公开</a:t>
              </a:r>
            </a:p>
          </p:txBody>
        </p:sp>
        <p:sp>
          <p:nvSpPr>
            <p:cNvPr id="148" name="矩形 147"/>
            <p:cNvSpPr/>
            <p:nvPr/>
          </p:nvSpPr>
          <p:spPr>
            <a:xfrm>
              <a:off x="5051650" y="5652651"/>
              <a:ext cx="837861" cy="277939"/>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共享重用</a:t>
              </a:r>
            </a:p>
          </p:txBody>
        </p:sp>
        <p:sp>
          <p:nvSpPr>
            <p:cNvPr id="149" name="矩形 131"/>
            <p:cNvSpPr/>
            <p:nvPr/>
          </p:nvSpPr>
          <p:spPr>
            <a:xfrm rot="10800000">
              <a:off x="3557431" y="1534883"/>
              <a:ext cx="4878125" cy="513732"/>
            </a:xfrm>
            <a:custGeom>
              <a:avLst/>
              <a:gdLst>
                <a:gd name="connsiteX0" fmla="*/ 0 w 4804761"/>
                <a:gd name="connsiteY0" fmla="*/ 0 h 420770"/>
                <a:gd name="connsiteX1" fmla="*/ 4804761 w 4804761"/>
                <a:gd name="connsiteY1" fmla="*/ 0 h 420770"/>
                <a:gd name="connsiteX2" fmla="*/ 4804761 w 4804761"/>
                <a:gd name="connsiteY2" fmla="*/ 420770 h 420770"/>
                <a:gd name="connsiteX3" fmla="*/ 0 w 4804761"/>
                <a:gd name="connsiteY3" fmla="*/ 420770 h 420770"/>
                <a:gd name="connsiteX4" fmla="*/ 0 w 4804761"/>
                <a:gd name="connsiteY4" fmla="*/ 0 h 420770"/>
                <a:gd name="connsiteX0" fmla="*/ 4804761 w 4896201"/>
                <a:gd name="connsiteY0" fmla="*/ 0 h 420770"/>
                <a:gd name="connsiteX1" fmla="*/ 4804761 w 4896201"/>
                <a:gd name="connsiteY1" fmla="*/ 420770 h 420770"/>
                <a:gd name="connsiteX2" fmla="*/ 0 w 4896201"/>
                <a:gd name="connsiteY2" fmla="*/ 420770 h 420770"/>
                <a:gd name="connsiteX3" fmla="*/ 0 w 4896201"/>
                <a:gd name="connsiteY3" fmla="*/ 0 h 420770"/>
                <a:gd name="connsiteX4" fmla="*/ 4896201 w 4896201"/>
                <a:gd name="connsiteY4" fmla="*/ 91440 h 420770"/>
                <a:gd name="connsiteX0" fmla="*/ 4804761 w 4804761"/>
                <a:gd name="connsiteY0" fmla="*/ 0 h 420770"/>
                <a:gd name="connsiteX1" fmla="*/ 4804761 w 4804761"/>
                <a:gd name="connsiteY1" fmla="*/ 420770 h 420770"/>
                <a:gd name="connsiteX2" fmla="*/ 0 w 4804761"/>
                <a:gd name="connsiteY2" fmla="*/ 420770 h 420770"/>
                <a:gd name="connsiteX3" fmla="*/ 0 w 4804761"/>
                <a:gd name="connsiteY3" fmla="*/ 0 h 420770"/>
              </a:gdLst>
              <a:ahLst/>
              <a:cxnLst>
                <a:cxn ang="0">
                  <a:pos x="connsiteX0" y="connsiteY0"/>
                </a:cxn>
                <a:cxn ang="0">
                  <a:pos x="connsiteX1" y="connsiteY1"/>
                </a:cxn>
                <a:cxn ang="0">
                  <a:pos x="connsiteX2" y="connsiteY2"/>
                </a:cxn>
                <a:cxn ang="0">
                  <a:pos x="connsiteX3" y="connsiteY3"/>
                </a:cxn>
              </a:cxnLst>
              <a:rect l="l" t="t" r="r" b="b"/>
              <a:pathLst>
                <a:path w="4804761" h="420770">
                  <a:moveTo>
                    <a:pt x="4804761" y="0"/>
                  </a:moveTo>
                  <a:lnTo>
                    <a:pt x="4804761" y="420770"/>
                  </a:lnTo>
                  <a:lnTo>
                    <a:pt x="0" y="420770"/>
                  </a:lnTo>
                  <a:lnTo>
                    <a:pt x="0" y="0"/>
                  </a:lnTo>
                </a:path>
              </a:pathLst>
            </a:custGeom>
            <a:noFill/>
            <a:ln w="6350" cap="flat" cmpd="sng" algn="ctr">
              <a:solidFill>
                <a:schemeClr val="bg1">
                  <a:lumMod val="75000"/>
                </a:schemeClr>
              </a:solidFill>
              <a:prstDash val="lg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0" name="矩形 149"/>
            <p:cNvSpPr/>
            <p:nvPr/>
          </p:nvSpPr>
          <p:spPr>
            <a:xfrm>
              <a:off x="4407462" y="1638611"/>
              <a:ext cx="1088271" cy="321685"/>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应用接口设计</a:t>
              </a:r>
            </a:p>
          </p:txBody>
        </p:sp>
        <p:sp>
          <p:nvSpPr>
            <p:cNvPr id="151" name="矩形 150"/>
            <p:cNvSpPr/>
            <p:nvPr/>
          </p:nvSpPr>
          <p:spPr>
            <a:xfrm>
              <a:off x="5746618" y="1635551"/>
              <a:ext cx="2564120" cy="321685"/>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对比方案的构建、配置、执行、存储</a:t>
              </a:r>
            </a:p>
          </p:txBody>
        </p:sp>
        <p:sp>
          <p:nvSpPr>
            <p:cNvPr id="152" name="矩形 151"/>
            <p:cNvSpPr/>
            <p:nvPr/>
          </p:nvSpPr>
          <p:spPr>
            <a:xfrm>
              <a:off x="3896905" y="2171499"/>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SD, RMSE, R</a:t>
              </a:r>
              <a:r>
                <a:rPr kumimoji="0" lang="en-US" altLang="zh-CN" sz="1200" b="0" i="0" u="none" strike="noStrike" kern="0" cap="none" spc="0" normalizeH="0" baseline="30000" noProof="0" smtClean="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0" lang="en-US" altLang="zh-CN" sz="12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 NSE</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3" name="矩形 152"/>
            <p:cNvSpPr/>
            <p:nvPr/>
          </p:nvSpPr>
          <p:spPr>
            <a:xfrm>
              <a:off x="3896905" y="2460858"/>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泰勒图、热力图</a:t>
              </a:r>
            </a:p>
          </p:txBody>
        </p:sp>
        <p:sp>
          <p:nvSpPr>
            <p:cNvPr id="154" name="矩形 153"/>
            <p:cNvSpPr/>
            <p:nvPr/>
          </p:nvSpPr>
          <p:spPr>
            <a:xfrm>
              <a:off x="3896905" y="2751036"/>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t>时间序列折线图</a:t>
              </a:r>
              <a:endPar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5" name="矩形 154"/>
            <p:cNvSpPr/>
            <p:nvPr/>
          </p:nvSpPr>
          <p:spPr>
            <a:xfrm>
              <a:off x="3896905" y="3051698"/>
              <a:ext cx="1315599" cy="226681"/>
            </a:xfrm>
            <a:prstGeom prst="rect">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专题地图、纬向图</a:t>
              </a:r>
            </a:p>
          </p:txBody>
        </p:sp>
      </p:grpSp>
    </p:spTree>
    <p:extLst>
      <p:ext uri="{BB962C8B-B14F-4D97-AF65-F5344CB8AC3E}">
        <p14:creationId xmlns:p14="http://schemas.microsoft.com/office/powerpoint/2010/main" val="2623671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 </a:t>
            </a:r>
            <a:r>
              <a:rPr lang="zh-CN" altLang="en-US" sz="2400" dirty="0" smtClean="0"/>
              <a:t>陆地</a:t>
            </a:r>
            <a:r>
              <a:rPr lang="zh-CN" altLang="en-US" sz="2400" dirty="0"/>
              <a:t>碳循环开放式数据和模型</a:t>
            </a:r>
            <a:r>
              <a:rPr lang="zh-CN" altLang="en-US" sz="2400" dirty="0" smtClean="0"/>
              <a:t>组件</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22</a:t>
            </a:fld>
            <a:endParaRPr lang="zh-CN" altLang="en-US"/>
          </a:p>
        </p:txBody>
      </p:sp>
      <p:grpSp>
        <p:nvGrpSpPr>
          <p:cNvPr id="23" name="组合 22"/>
          <p:cNvGrpSpPr/>
          <p:nvPr/>
        </p:nvGrpSpPr>
        <p:grpSpPr>
          <a:xfrm>
            <a:off x="971600" y="1557338"/>
            <a:ext cx="6096000" cy="3528392"/>
            <a:chOff x="1403648" y="1844824"/>
            <a:chExt cx="6096000" cy="3528392"/>
          </a:xfrm>
        </p:grpSpPr>
        <p:graphicFrame>
          <p:nvGraphicFramePr>
            <p:cNvPr id="24" name="图示 23"/>
            <p:cNvGraphicFramePr/>
            <p:nvPr>
              <p:extLst>
                <p:ext uri="{D42A27DB-BD31-4B8C-83A1-F6EECF244321}">
                  <p14:modId xmlns:p14="http://schemas.microsoft.com/office/powerpoint/2010/main" val="793214197"/>
                </p:ext>
              </p:extLst>
            </p:nvPr>
          </p:nvGraphicFramePr>
          <p:xfrm>
            <a:off x="1403648" y="1844824"/>
            <a:ext cx="609600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Box 6"/>
            <p:cNvSpPr txBox="1">
              <a:spLocks noChangeArrowheads="1"/>
            </p:cNvSpPr>
            <p:nvPr/>
          </p:nvSpPr>
          <p:spPr bwMode="auto">
            <a:xfrm>
              <a:off x="1705555" y="2348334"/>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41" name="TextBox 7"/>
            <p:cNvSpPr txBox="1">
              <a:spLocks noChangeArrowheads="1"/>
            </p:cNvSpPr>
            <p:nvPr/>
          </p:nvSpPr>
          <p:spPr bwMode="auto">
            <a:xfrm>
              <a:off x="1977156" y="3384083"/>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sp>
          <p:nvSpPr>
            <p:cNvPr id="44" name="TextBox 8"/>
            <p:cNvSpPr txBox="1">
              <a:spLocks noChangeArrowheads="1"/>
            </p:cNvSpPr>
            <p:nvPr/>
          </p:nvSpPr>
          <p:spPr bwMode="auto">
            <a:xfrm>
              <a:off x="1705555" y="4508574"/>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3</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2168752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726" y="1557338"/>
            <a:ext cx="7769666" cy="4319934"/>
          </a:xfrm>
        </p:spPr>
        <p:txBody>
          <a:bodyPr/>
          <a:lstStyle/>
          <a:p>
            <a:pPr lvl="0"/>
            <a:r>
              <a:rPr lang="zh-CN" altLang="en-US" sz="2000" dirty="0" smtClean="0">
                <a:latin typeface="宋体" panose="02010600030101010101" pitchFamily="2" charset="-122"/>
                <a:ea typeface="宋体" panose="02010600030101010101" pitchFamily="2" charset="-122"/>
              </a:rPr>
              <a:t>陆地碳循环数据资源</a:t>
            </a:r>
            <a:endParaRPr lang="en-US" altLang="zh-CN" sz="2000" dirty="0">
              <a:latin typeface="宋体" panose="02010600030101010101" pitchFamily="2" charset="-122"/>
              <a:ea typeface="宋体" panose="02010600030101010101" pitchFamily="2" charset="-122"/>
            </a:endParaRPr>
          </a:p>
          <a:p>
            <a:pPr lvl="1"/>
            <a:r>
              <a:rPr lang="zh-CN" altLang="en-US" sz="1600" dirty="0">
                <a:latin typeface="宋体" panose="02010600030101010101" pitchFamily="2" charset="-122"/>
                <a:ea typeface="宋体" panose="02010600030101010101" pitchFamily="2" charset="-122"/>
              </a:rPr>
              <a:t>气象数据</a:t>
            </a:r>
            <a:r>
              <a:rPr lang="zh-CN" altLang="en-US" sz="1600" dirty="0" smtClean="0">
                <a:latin typeface="宋体" panose="02010600030101010101" pitchFamily="2" charset="-122"/>
                <a:ea typeface="宋体" panose="02010600030101010101" pitchFamily="2" charset="-122"/>
              </a:rPr>
              <a:t>集</a:t>
            </a:r>
            <a:endParaRPr lang="en-US" altLang="zh-CN" sz="16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土壤</a:t>
            </a:r>
            <a:r>
              <a:rPr lang="zh-CN" altLang="en-US" sz="1600" dirty="0">
                <a:latin typeface="宋体" panose="02010600030101010101" pitchFamily="2" charset="-122"/>
                <a:ea typeface="宋体" panose="02010600030101010101" pitchFamily="2" charset="-122"/>
              </a:rPr>
              <a:t>数据</a:t>
            </a:r>
            <a:r>
              <a:rPr lang="zh-CN" altLang="en-US" sz="1600" dirty="0" smtClean="0">
                <a:latin typeface="宋体" panose="02010600030101010101" pitchFamily="2" charset="-122"/>
                <a:ea typeface="宋体" panose="02010600030101010101" pitchFamily="2" charset="-122"/>
              </a:rPr>
              <a:t>集</a:t>
            </a:r>
            <a:endParaRPr lang="en-US" altLang="zh-CN" sz="16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植被</a:t>
            </a:r>
            <a:r>
              <a:rPr lang="zh-CN" altLang="en-US" sz="1600" dirty="0">
                <a:latin typeface="宋体" panose="02010600030101010101" pitchFamily="2" charset="-122"/>
                <a:ea typeface="宋体" panose="02010600030101010101" pitchFamily="2" charset="-122"/>
              </a:rPr>
              <a:t>功能类型数据</a:t>
            </a:r>
            <a:r>
              <a:rPr lang="zh-CN" altLang="en-US" sz="1600" dirty="0" smtClean="0">
                <a:latin typeface="宋体" panose="02010600030101010101" pitchFamily="2" charset="-122"/>
                <a:ea typeface="宋体" panose="02010600030101010101" pitchFamily="2" charset="-122"/>
              </a:rPr>
              <a:t>集</a:t>
            </a:r>
            <a:endParaRPr lang="en-US" altLang="zh-CN" sz="16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通量</a:t>
            </a:r>
            <a:r>
              <a:rPr lang="zh-CN" altLang="en-US" sz="1600" dirty="0">
                <a:latin typeface="宋体" panose="02010600030101010101" pitchFamily="2" charset="-122"/>
                <a:ea typeface="宋体" panose="02010600030101010101" pitchFamily="2" charset="-122"/>
              </a:rPr>
              <a:t>观测数据</a:t>
            </a:r>
            <a:r>
              <a:rPr lang="zh-CN" altLang="en-US" sz="1600" dirty="0" smtClean="0">
                <a:latin typeface="宋体" panose="02010600030101010101" pitchFamily="2" charset="-122"/>
                <a:ea typeface="宋体" panose="02010600030101010101" pitchFamily="2" charset="-122"/>
              </a:rPr>
              <a:t>集</a:t>
            </a:r>
            <a:endParaRPr lang="en-US" altLang="zh-CN" sz="1600" dirty="0" smtClean="0">
              <a:latin typeface="宋体" panose="02010600030101010101" pitchFamily="2" charset="-122"/>
              <a:ea typeface="宋体" panose="02010600030101010101" pitchFamily="2" charset="-122"/>
            </a:endParaRPr>
          </a:p>
          <a:p>
            <a:pPr lvl="1"/>
            <a:r>
              <a:rPr lang="en-US" altLang="zh-CN" sz="1600" dirty="0" smtClean="0">
                <a:latin typeface="宋体" panose="02010600030101010101" pitchFamily="2" charset="-122"/>
                <a:ea typeface="宋体" panose="02010600030101010101" pitchFamily="2" charset="-122"/>
              </a:rPr>
              <a:t>MODIS </a:t>
            </a:r>
            <a:r>
              <a:rPr lang="en-US" altLang="zh-CN" sz="1600" dirty="0">
                <a:latin typeface="宋体" panose="02010600030101010101" pitchFamily="2" charset="-122"/>
                <a:ea typeface="宋体" panose="02010600030101010101" pitchFamily="2" charset="-122"/>
              </a:rPr>
              <a:t>GPP/NPP</a:t>
            </a:r>
            <a:r>
              <a:rPr lang="zh-CN" altLang="en-US" sz="1600" dirty="0">
                <a:latin typeface="宋体" panose="02010600030101010101" pitchFamily="2" charset="-122"/>
                <a:ea typeface="宋体" panose="02010600030101010101" pitchFamily="2" charset="-122"/>
              </a:rPr>
              <a:t>数据集</a:t>
            </a:r>
            <a:endParaRPr lang="en-US" altLang="zh-CN" sz="1600" dirty="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数据资源的异构性</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数据格式：包括</a:t>
            </a:r>
            <a:r>
              <a:rPr lang="en-US" altLang="zh-CN" sz="1600" dirty="0" err="1" smtClean="0">
                <a:latin typeface="宋体" panose="02010600030101010101" pitchFamily="2" charset="-122"/>
                <a:ea typeface="宋体" panose="02010600030101010101" pitchFamily="2" charset="-122"/>
              </a:rPr>
              <a:t>netCDF</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csv</a:t>
            </a:r>
            <a:r>
              <a:rPr lang="zh-CN" altLang="en-US" sz="1600" dirty="0" smtClean="0">
                <a:latin typeface="宋体" panose="02010600030101010101" pitchFamily="2" charset="-122"/>
                <a:ea typeface="宋体" panose="02010600030101010101" pitchFamily="2" charset="-122"/>
              </a:rPr>
              <a:t>、</a:t>
            </a:r>
            <a:r>
              <a:rPr lang="en-US" altLang="zh-CN" sz="1600" dirty="0" err="1" smtClean="0">
                <a:latin typeface="宋体" panose="02010600030101010101" pitchFamily="2" charset="-122"/>
                <a:ea typeface="宋体" panose="02010600030101010101" pitchFamily="2" charset="-122"/>
              </a:rPr>
              <a:t>shapefile</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txt</a:t>
            </a:r>
            <a:r>
              <a:rPr lang="zh-CN" altLang="en-US" sz="1600" dirty="0" smtClean="0">
                <a:latin typeface="宋体" panose="02010600030101010101" pitchFamily="2" charset="-122"/>
                <a:ea typeface="宋体" panose="02010600030101010101" pitchFamily="2" charset="-122"/>
              </a:rPr>
              <a:t>等。</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时空范围和尺度：输入数据的时间范围是</a:t>
            </a:r>
            <a:r>
              <a:rPr lang="en-US" altLang="zh-CN" sz="1600" dirty="0" smtClean="0">
                <a:latin typeface="宋体" panose="02010600030101010101" pitchFamily="2" charset="-122"/>
                <a:ea typeface="宋体" panose="02010600030101010101" pitchFamily="2" charset="-122"/>
              </a:rPr>
              <a:t>1982-2014</a:t>
            </a:r>
            <a:r>
              <a:rPr lang="zh-CN" altLang="en-US" sz="1600" dirty="0" smtClean="0">
                <a:latin typeface="宋体" panose="02010600030101010101" pitchFamily="2" charset="-122"/>
                <a:ea typeface="宋体" panose="02010600030101010101" pitchFamily="2" charset="-122"/>
              </a:rPr>
              <a:t>年，步长为</a:t>
            </a:r>
            <a:r>
              <a:rPr lang="en-US" altLang="zh-CN" sz="16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天；</a:t>
            </a:r>
            <a:r>
              <a:rPr lang="en-US" altLang="zh-CN" sz="1600" dirty="0" err="1" smtClean="0">
                <a:latin typeface="宋体" panose="02010600030101010101" pitchFamily="2" charset="-122"/>
                <a:ea typeface="宋体" panose="02010600030101010101" pitchFamily="2" charset="-122"/>
              </a:rPr>
              <a:t>Fluxnet</a:t>
            </a:r>
            <a:r>
              <a:rPr lang="en-US" altLang="zh-CN" sz="1600" dirty="0" smtClean="0">
                <a:latin typeface="宋体" panose="02010600030101010101" pitchFamily="2" charset="-122"/>
                <a:ea typeface="宋体" panose="02010600030101010101" pitchFamily="2" charset="-122"/>
              </a:rPr>
              <a:t> 2015</a:t>
            </a:r>
            <a:r>
              <a:rPr lang="zh-CN" altLang="en-US" sz="1600" dirty="0" smtClean="0">
                <a:latin typeface="宋体" panose="02010600030101010101" pitchFamily="2" charset="-122"/>
                <a:ea typeface="宋体" panose="02010600030101010101" pitchFamily="2" charset="-122"/>
              </a:rPr>
              <a:t>的时间范围随站点变化，步长为</a:t>
            </a:r>
            <a:r>
              <a:rPr lang="en-US" altLang="zh-CN" sz="16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天；</a:t>
            </a:r>
            <a:r>
              <a:rPr lang="en-US" altLang="zh-CN" sz="1600" dirty="0" smtClean="0">
                <a:latin typeface="宋体" panose="02010600030101010101" pitchFamily="2" charset="-122"/>
                <a:ea typeface="宋体" panose="02010600030101010101" pitchFamily="2" charset="-122"/>
              </a:rPr>
              <a:t>MOD17A2</a:t>
            </a:r>
            <a:r>
              <a:rPr lang="zh-CN" altLang="en-US" sz="1600" dirty="0" smtClean="0">
                <a:latin typeface="宋体" panose="02010600030101010101" pitchFamily="2" charset="-122"/>
                <a:ea typeface="宋体" panose="02010600030101010101" pitchFamily="2" charset="-122"/>
              </a:rPr>
              <a:t>的时间范围为</a:t>
            </a:r>
            <a:r>
              <a:rPr lang="en-US" altLang="zh-CN" sz="1600" dirty="0" smtClean="0">
                <a:latin typeface="宋体" panose="02010600030101010101" pitchFamily="2" charset="-122"/>
                <a:ea typeface="宋体" panose="02010600030101010101" pitchFamily="2" charset="-122"/>
              </a:rPr>
              <a:t>2000-2015</a:t>
            </a:r>
            <a:r>
              <a:rPr lang="zh-CN" altLang="en-US" sz="1600" dirty="0" smtClean="0">
                <a:latin typeface="宋体" panose="02010600030101010101" pitchFamily="2" charset="-122"/>
                <a:ea typeface="宋体" panose="02010600030101010101" pitchFamily="2" charset="-122"/>
              </a:rPr>
              <a:t>年，时间步长为</a:t>
            </a:r>
            <a:r>
              <a:rPr lang="en-US" altLang="zh-CN" sz="1600" dirty="0" smtClean="0">
                <a:latin typeface="宋体" panose="02010600030101010101" pitchFamily="2" charset="-122"/>
                <a:ea typeface="宋体" panose="02010600030101010101" pitchFamily="2" charset="-122"/>
              </a:rPr>
              <a:t>8</a:t>
            </a:r>
            <a:r>
              <a:rPr lang="zh-CN" altLang="en-US" sz="1600" dirty="0" smtClean="0">
                <a:latin typeface="宋体" panose="02010600030101010101" pitchFamily="2" charset="-122"/>
                <a:ea typeface="宋体" panose="02010600030101010101" pitchFamily="2" charset="-122"/>
              </a:rPr>
              <a:t>天。</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单位量纲：比如</a:t>
            </a:r>
            <a:r>
              <a:rPr lang="en-US" altLang="zh-CN" sz="1600" dirty="0" smtClean="0">
                <a:latin typeface="宋体" panose="02010600030101010101" pitchFamily="2" charset="-122"/>
                <a:ea typeface="宋体" panose="02010600030101010101" pitchFamily="2" charset="-122"/>
              </a:rPr>
              <a:t>GPP</a:t>
            </a:r>
            <a:r>
              <a:rPr lang="zh-CN" altLang="en-US" sz="1600" dirty="0" smtClean="0">
                <a:latin typeface="宋体" panose="02010600030101010101" pitchFamily="2" charset="-122"/>
                <a:ea typeface="宋体" panose="02010600030101010101" pitchFamily="2" charset="-122"/>
              </a:rPr>
              <a:t>的单位有</a:t>
            </a:r>
            <a:r>
              <a:rPr lang="en-US" altLang="zh-CN" sz="1600" dirty="0" smtClean="0">
                <a:latin typeface="宋体" panose="02010600030101010101" pitchFamily="2" charset="-122"/>
                <a:ea typeface="宋体" panose="02010600030101010101" pitchFamily="2" charset="-122"/>
              </a:rPr>
              <a:t>gCm</a:t>
            </a:r>
            <a:r>
              <a:rPr lang="en-US" altLang="zh-CN" sz="1600" baseline="30000" dirty="0" smtClean="0">
                <a:latin typeface="宋体" panose="02010600030101010101" pitchFamily="2" charset="-122"/>
                <a:ea typeface="宋体" panose="02010600030101010101" pitchFamily="2" charset="-122"/>
              </a:rPr>
              <a:t>-2</a:t>
            </a:r>
            <a:r>
              <a:rPr lang="en-US" altLang="zh-CN" sz="1600" dirty="0" smtClean="0">
                <a:latin typeface="宋体" panose="02010600030101010101" pitchFamily="2" charset="-122"/>
                <a:ea typeface="宋体" panose="02010600030101010101" pitchFamily="2" charset="-122"/>
              </a:rPr>
              <a:t>d</a:t>
            </a:r>
            <a:r>
              <a:rPr lang="en-US" altLang="zh-CN" sz="1600" baseline="300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kgCm</a:t>
            </a:r>
            <a:r>
              <a:rPr lang="en-US" altLang="zh-CN" sz="1600" baseline="30000" dirty="0" smtClean="0">
                <a:latin typeface="宋体" panose="02010600030101010101" pitchFamily="2" charset="-122"/>
                <a:ea typeface="宋体" panose="02010600030101010101" pitchFamily="2" charset="-122"/>
              </a:rPr>
              <a:t>-2</a:t>
            </a:r>
            <a:r>
              <a:rPr lang="en-US" altLang="zh-CN" sz="1600" dirty="0" smtClean="0">
                <a:latin typeface="宋体" panose="02010600030101010101" pitchFamily="2" charset="-122"/>
                <a:ea typeface="宋体" panose="02010600030101010101" pitchFamily="2" charset="-122"/>
              </a:rPr>
              <a:t>y</a:t>
            </a:r>
            <a:r>
              <a:rPr lang="en-US" altLang="zh-CN" sz="1600" baseline="300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gCm</a:t>
            </a:r>
            <a:r>
              <a:rPr lang="en-US" altLang="zh-CN" sz="1600" baseline="30000" dirty="0" smtClean="0">
                <a:latin typeface="宋体" panose="02010600030101010101" pitchFamily="2" charset="-122"/>
                <a:ea typeface="宋体" panose="02010600030101010101" pitchFamily="2" charset="-122"/>
              </a:rPr>
              <a:t>-2</a:t>
            </a:r>
            <a:r>
              <a:rPr lang="en-US" altLang="zh-CN" sz="1600" dirty="0" smtClean="0">
                <a:latin typeface="宋体" panose="02010600030101010101" pitchFamily="2" charset="-122"/>
                <a:ea typeface="宋体" panose="02010600030101010101" pitchFamily="2" charset="-122"/>
              </a:rPr>
              <a:t>d</a:t>
            </a:r>
            <a:r>
              <a:rPr lang="en-US" altLang="zh-CN" sz="1600" baseline="300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等。</a:t>
            </a:r>
            <a:endParaRPr lang="en-US" altLang="zh-CN" sz="1600" dirty="0" smtClean="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4.2.1 </a:t>
            </a:r>
            <a:r>
              <a:rPr lang="zh-CN" altLang="en-US" sz="2400" dirty="0" smtClean="0"/>
              <a:t>陆地碳循环</a:t>
            </a:r>
            <a:r>
              <a:rPr lang="zh-CN" altLang="en-US" sz="2400" dirty="0"/>
              <a:t>开放式</a:t>
            </a:r>
            <a:r>
              <a:rPr lang="zh-CN" altLang="en-US" sz="2400" dirty="0" smtClean="0"/>
              <a:t>数据资源组件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4.2.1.1 </a:t>
            </a:r>
            <a:r>
              <a:rPr lang="zh-CN" altLang="en-US" sz="2000" kern="0" dirty="0" smtClean="0">
                <a:latin typeface="宋体" panose="02010600030101010101" pitchFamily="2" charset="-122"/>
                <a:ea typeface="宋体" panose="02010600030101010101" pitchFamily="2" charset="-122"/>
              </a:rPr>
              <a:t>陆地碳循环数据资源及其异构性分析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23</a:t>
            </a:fld>
            <a:endParaRPr lang="zh-CN" altLang="en-US"/>
          </a:p>
        </p:txBody>
      </p:sp>
    </p:spTree>
    <p:extLst>
      <p:ext uri="{BB962C8B-B14F-4D97-AF65-F5344CB8AC3E}">
        <p14:creationId xmlns:p14="http://schemas.microsoft.com/office/powerpoint/2010/main" val="361304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727" y="1557338"/>
            <a:ext cx="3449186" cy="1727646"/>
          </a:xfrm>
        </p:spPr>
        <p:txBody>
          <a:bodyPr/>
          <a:lstStyle/>
          <a:p>
            <a:pPr lvl="0"/>
            <a:r>
              <a:rPr lang="zh-CN" altLang="en-US" sz="2000" dirty="0" smtClean="0">
                <a:latin typeface="宋体" panose="02010600030101010101" pitchFamily="2" charset="-122"/>
                <a:ea typeface="宋体" panose="02010600030101010101" pitchFamily="2" charset="-122"/>
              </a:rPr>
              <a:t>针对数据资源的异构性进行结构化描述</a:t>
            </a:r>
            <a:r>
              <a:rPr lang="zh-CN" altLang="en-US" sz="2000" dirty="0">
                <a:latin typeface="宋体" panose="02010600030101010101" pitchFamily="2" charset="-122"/>
                <a:ea typeface="宋体" panose="02010600030101010101" pitchFamily="2" charset="-122"/>
              </a:rPr>
              <a:t>，包括</a:t>
            </a:r>
            <a:r>
              <a:rPr lang="zh-CN" altLang="en-US" sz="2000" dirty="0">
                <a:solidFill>
                  <a:srgbClr val="FF0000"/>
                </a:solidFill>
                <a:latin typeface="宋体" panose="02010600030101010101" pitchFamily="2" charset="-122"/>
                <a:ea typeface="宋体" panose="02010600030101010101" pitchFamily="2" charset="-122"/>
              </a:rPr>
              <a:t>数据格式</a:t>
            </a:r>
            <a:r>
              <a:rPr lang="zh-CN" altLang="en-US" sz="2000" dirty="0">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时空范围和尺度、单位量纲</a:t>
            </a:r>
            <a:r>
              <a:rPr lang="zh-CN" altLang="en-US" sz="2000" dirty="0">
                <a:latin typeface="宋体" panose="02010600030101010101" pitchFamily="2" charset="-122"/>
                <a:ea typeface="宋体" panose="02010600030101010101" pitchFamily="2" charset="-122"/>
              </a:rPr>
              <a:t>等信息。</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4.2.1 </a:t>
            </a:r>
            <a:r>
              <a:rPr lang="zh-CN" altLang="en-US" sz="2400" dirty="0" smtClean="0"/>
              <a:t>陆地碳循环</a:t>
            </a:r>
            <a:r>
              <a:rPr lang="zh-CN" altLang="en-US" sz="2400" dirty="0"/>
              <a:t>开放式</a:t>
            </a:r>
            <a:r>
              <a:rPr lang="zh-CN" altLang="en-US" sz="2400" dirty="0" smtClean="0"/>
              <a:t>数据资源组件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4.2.1.2 </a:t>
            </a:r>
            <a:r>
              <a:rPr lang="zh-CN" altLang="en-US" sz="2000" kern="0" dirty="0" smtClean="0">
                <a:latin typeface="宋体" panose="02010600030101010101" pitchFamily="2" charset="-122"/>
                <a:ea typeface="宋体" panose="02010600030101010101" pitchFamily="2" charset="-122"/>
              </a:rPr>
              <a:t>陆地碳循环数据资源的结构化描述</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24</a:t>
            </a:fld>
            <a:endParaRPr lang="zh-CN" altLang="en-US"/>
          </a:p>
        </p:txBody>
      </p:sp>
      <p:pic>
        <p:nvPicPr>
          <p:cNvPr id="9218" name="Picture 2" descr="G:\doc\papers\graduate-thesis\thuthesis\figures\jpg\ModelComparison!4-1-data-description-interface_4.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880799" y="1454435"/>
            <a:ext cx="5263201" cy="429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923928" y="4509120"/>
            <a:ext cx="648072" cy="504056"/>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860032" y="4509120"/>
            <a:ext cx="720080" cy="504056"/>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940152" y="3429000"/>
            <a:ext cx="864096" cy="432048"/>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0" y="3603848"/>
            <a:ext cx="5376862" cy="3238500"/>
            <a:chOff x="0" y="3603848"/>
            <a:chExt cx="5376862" cy="3238500"/>
          </a:xfrm>
        </p:grpSpPr>
        <p:pic>
          <p:nvPicPr>
            <p:cNvPr id="9219" name="Picture 3" descr="G:\doc\papers\graduate-thesis\thuthesis\figures\data-desc-example.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0" y="3603848"/>
              <a:ext cx="5376862"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3116412" y="4365104"/>
              <a:ext cx="1504180" cy="504056"/>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23528" y="4376514"/>
              <a:ext cx="2019338" cy="636662"/>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03437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726" y="1557338"/>
            <a:ext cx="7769666" cy="2591742"/>
          </a:xfrm>
        </p:spPr>
        <p:txBody>
          <a:bodyPr/>
          <a:lstStyle/>
          <a:p>
            <a:pPr lvl="0"/>
            <a:r>
              <a:rPr lang="en-US" altLang="zh-CN" sz="2000" dirty="0" smtClean="0">
                <a:latin typeface="宋体" panose="02010600030101010101" pitchFamily="2" charset="-122"/>
                <a:ea typeface="宋体" panose="02010600030101010101" pitchFamily="2" charset="-122"/>
              </a:rPr>
              <a:t>WMS/WFS/WCS</a:t>
            </a:r>
            <a:r>
              <a:rPr lang="zh-CN" altLang="en-US" sz="2000" dirty="0" smtClean="0">
                <a:latin typeface="宋体" panose="02010600030101010101" pitchFamily="2" charset="-122"/>
                <a:ea typeface="宋体" panose="02010600030101010101" pitchFamily="2" charset="-122"/>
              </a:rPr>
              <a:t>地理空间信息服务</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数据上传下载服务</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数据重构服务</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单位量纲转换服务</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数据抽取服务</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数据重组服务</a:t>
            </a:r>
            <a:endParaRPr lang="zh-CN" altLang="zh-CN" sz="16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4.2.1 </a:t>
            </a:r>
            <a:r>
              <a:rPr lang="zh-CN" altLang="en-US" sz="2400" dirty="0" smtClean="0"/>
              <a:t>陆地碳循环开放式数据资源组件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4.2.1.3 </a:t>
            </a:r>
            <a:r>
              <a:rPr lang="zh-CN" altLang="en-US" sz="2000" kern="0" dirty="0" smtClean="0">
                <a:latin typeface="宋体" panose="02010600030101010101" pitchFamily="2" charset="-122"/>
                <a:ea typeface="宋体" panose="02010600030101010101" pitchFamily="2" charset="-122"/>
              </a:rPr>
              <a:t>陆地碳循环数据资源的服务化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25</a:t>
            </a:fld>
            <a:endParaRPr lang="zh-CN" altLang="en-US"/>
          </a:p>
        </p:txBody>
      </p:sp>
      <p:pic>
        <p:nvPicPr>
          <p:cNvPr id="10242" name="Picture 2" descr="G:\doc\papers\graduate-thesis\thuthesis\figures\data-service-1.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627856" y="4237933"/>
            <a:ext cx="1938338"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descr="G:\doc\papers\graduate-thesis\thuthesis\figures\data-service-2.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3817242" y="4392591"/>
            <a:ext cx="1465262"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descr="G:\doc\papers\graduate-thesis\thuthesis\figures\data-service-3.jpg"/>
          <p:cNvPicPr>
            <a:picLocks noChangeAspect="1" noChangeArrowheads="1"/>
          </p:cNvPicPr>
          <p:nvPr/>
        </p:nvPicPr>
        <p:blipFill>
          <a:blip r:embed="rId7" r:link="rId8" cstate="print">
            <a:extLst>
              <a:ext uri="{28A0092B-C50C-407E-A947-70E740481C1C}">
                <a14:useLocalDpi xmlns:a14="http://schemas.microsoft.com/office/drawing/2010/main" val="0"/>
              </a:ext>
            </a:extLst>
          </a:blip>
          <a:srcRect/>
          <a:stretch>
            <a:fillRect/>
          </a:stretch>
        </p:blipFill>
        <p:spPr bwMode="auto">
          <a:xfrm>
            <a:off x="5833466" y="4348141"/>
            <a:ext cx="1300162" cy="165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9932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8227640" cy="3311822"/>
          </a:xfrm>
        </p:spPr>
        <p:txBody>
          <a:bodyPr/>
          <a:lstStyle/>
          <a:p>
            <a:pPr lvl="0"/>
            <a:r>
              <a:rPr lang="zh-CN" altLang="en-US" sz="2000" dirty="0">
                <a:latin typeface="宋体" panose="02010600030101010101" pitchFamily="2" charset="-122"/>
                <a:ea typeface="宋体" panose="02010600030101010101" pitchFamily="2" charset="-122"/>
              </a:rPr>
              <a:t>陆地碳循环模型</a:t>
            </a:r>
            <a:r>
              <a:rPr lang="zh-CN" altLang="en-US" sz="2000" dirty="0" smtClean="0">
                <a:latin typeface="宋体" panose="02010600030101010101" pitchFamily="2" charset="-122"/>
                <a:ea typeface="宋体" panose="02010600030101010101" pitchFamily="2" charset="-122"/>
              </a:rPr>
              <a:t>资源：</a:t>
            </a:r>
            <a:r>
              <a:rPr lang="en-US" altLang="zh-CN" sz="2000" dirty="0" smtClean="0">
                <a:latin typeface="宋体" panose="02010600030101010101" pitchFamily="2" charset="-122"/>
                <a:ea typeface="宋体" panose="02010600030101010101" pitchFamily="2" charset="-122"/>
              </a:rPr>
              <a:t>IBIS</a:t>
            </a:r>
            <a:r>
              <a:rPr lang="zh-CN" altLang="en-US" sz="2000" dirty="0" smtClean="0">
                <a:latin typeface="宋体" panose="02010600030101010101" pitchFamily="2" charset="-122"/>
                <a:ea typeface="宋体" panose="02010600030101010101" pitchFamily="2" charset="-122"/>
              </a:rPr>
              <a:t>、</a:t>
            </a:r>
            <a:r>
              <a:rPr lang="en-US" altLang="zh-CN" sz="2000" dirty="0" smtClean="0">
                <a:latin typeface="宋体" panose="02010600030101010101" pitchFamily="2" charset="-122"/>
                <a:ea typeface="宋体" panose="02010600030101010101" pitchFamily="2" charset="-122"/>
              </a:rPr>
              <a:t>Biome-BGC</a:t>
            </a:r>
            <a:r>
              <a:rPr lang="zh-CN" altLang="en-US" sz="2000" dirty="0" smtClean="0">
                <a:latin typeface="宋体" panose="02010600030101010101" pitchFamily="2" charset="-122"/>
                <a:ea typeface="宋体" panose="02010600030101010101" pitchFamily="2" charset="-122"/>
              </a:rPr>
              <a:t>和</a:t>
            </a:r>
            <a:r>
              <a:rPr lang="en-US" altLang="zh-CN" sz="2000" dirty="0" smtClean="0">
                <a:latin typeface="宋体" panose="02010600030101010101" pitchFamily="2" charset="-122"/>
                <a:ea typeface="宋体" panose="02010600030101010101" pitchFamily="2" charset="-122"/>
              </a:rPr>
              <a:t>LPJ</a:t>
            </a:r>
          </a:p>
          <a:p>
            <a:pPr lvl="0"/>
            <a:r>
              <a:rPr lang="zh-CN" altLang="en-US" sz="2000" dirty="0" smtClean="0">
                <a:latin typeface="宋体" panose="02010600030101010101" pitchFamily="2" charset="-122"/>
                <a:ea typeface="宋体" panose="02010600030101010101" pitchFamily="2" charset="-122"/>
              </a:rPr>
              <a:t>陆地碳循环模型资源的异构性</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开发语言：</a:t>
            </a:r>
            <a:endParaRPr lang="en-US" altLang="zh-CN" sz="1600" dirty="0" smtClean="0">
              <a:latin typeface="宋体" panose="02010600030101010101" pitchFamily="2" charset="-122"/>
              <a:ea typeface="宋体" panose="02010600030101010101" pitchFamily="2" charset="-122"/>
            </a:endParaRPr>
          </a:p>
          <a:p>
            <a:pPr lvl="2"/>
            <a:r>
              <a:rPr lang="zh-CN" altLang="en-US" sz="1400" dirty="0">
                <a:latin typeface="宋体" panose="02010600030101010101" pitchFamily="2" charset="-122"/>
                <a:ea typeface="宋体" panose="02010600030101010101" pitchFamily="2" charset="-122"/>
              </a:rPr>
              <a:t>编译</a:t>
            </a:r>
            <a:r>
              <a:rPr lang="zh-CN" altLang="en-US" sz="1400" dirty="0" smtClean="0">
                <a:latin typeface="宋体" panose="02010600030101010101" pitchFamily="2" charset="-122"/>
                <a:ea typeface="宋体" panose="02010600030101010101" pitchFamily="2" charset="-122"/>
              </a:rPr>
              <a:t>型：</a:t>
            </a:r>
            <a:r>
              <a:rPr lang="en-US" altLang="zh-CN" sz="1400" dirty="0" smtClean="0">
                <a:latin typeface="宋体" panose="02010600030101010101" pitchFamily="2" charset="-122"/>
                <a:ea typeface="宋体" panose="02010600030101010101" pitchFamily="2" charset="-122"/>
              </a:rPr>
              <a:t>C</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C++</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C#</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Fortran</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Java</a:t>
            </a:r>
            <a:r>
              <a:rPr lang="zh-CN" altLang="en-US" sz="1400" dirty="0" smtClean="0">
                <a:latin typeface="宋体" panose="02010600030101010101" pitchFamily="2" charset="-122"/>
                <a:ea typeface="宋体" panose="02010600030101010101" pitchFamily="2" charset="-122"/>
              </a:rPr>
              <a:t>等</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解释型：</a:t>
            </a:r>
            <a:r>
              <a:rPr lang="en-US" altLang="zh-CN" sz="1400" dirty="0" smtClean="0">
                <a:latin typeface="宋体" panose="02010600030101010101" pitchFamily="2" charset="-122"/>
                <a:ea typeface="宋体" panose="02010600030101010101" pitchFamily="2" charset="-122"/>
              </a:rPr>
              <a:t>Python</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MATLAB</a:t>
            </a:r>
            <a:r>
              <a:rPr lang="zh-CN" altLang="en-US" sz="1400" dirty="0" smtClean="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JavaScript</a:t>
            </a:r>
            <a:r>
              <a:rPr lang="zh-CN" altLang="en-US" sz="1400" dirty="0" smtClean="0">
                <a:latin typeface="宋体" panose="02010600030101010101" pitchFamily="2" charset="-122"/>
                <a:ea typeface="宋体" panose="02010600030101010101" pitchFamily="2" charset="-122"/>
              </a:rPr>
              <a:t>等</a:t>
            </a:r>
            <a:endParaRPr lang="en-US" altLang="zh-CN" sz="14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运行平台：</a:t>
            </a:r>
            <a:r>
              <a:rPr lang="en-US" altLang="zh-CN" sz="1600" dirty="0" smtClean="0">
                <a:latin typeface="宋体" panose="02010600030101010101" pitchFamily="2" charset="-122"/>
                <a:ea typeface="宋体" panose="02010600030101010101" pitchFamily="2" charset="-122"/>
              </a:rPr>
              <a:t>Windows</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Linux</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Unix</a:t>
            </a:r>
            <a:r>
              <a:rPr lang="zh-CN" altLang="en-US" sz="1600" dirty="0" smtClean="0">
                <a:latin typeface="宋体" panose="02010600030101010101" pitchFamily="2" charset="-122"/>
                <a:ea typeface="宋体" panose="02010600030101010101" pitchFamily="2" charset="-122"/>
              </a:rPr>
              <a:t>等</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表现形式：源代码、可执行程序、静态链接库、动态链接库、网络服务、组件等。</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执行流程：简单类型、</a:t>
            </a:r>
            <a:r>
              <a:rPr lang="zh-CN" altLang="en-US" sz="1600" dirty="0">
                <a:latin typeface="宋体" panose="02010600030101010101" pitchFamily="2" charset="-122"/>
                <a:ea typeface="宋体" panose="02010600030101010101" pitchFamily="2" charset="-122"/>
              </a:rPr>
              <a:t>多过程</a:t>
            </a:r>
            <a:r>
              <a:rPr lang="zh-CN" altLang="en-US" sz="1600" dirty="0" smtClean="0">
                <a:latin typeface="宋体" panose="02010600030101010101" pitchFamily="2" charset="-122"/>
                <a:ea typeface="宋体" panose="02010600030101010101" pitchFamily="2" charset="-122"/>
              </a:rPr>
              <a:t>集成类型。</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运行接口：硬编码型、配置文件型、命令行参数型等。</a:t>
            </a:r>
            <a:endParaRPr lang="en-US" altLang="zh-CN" sz="1600" dirty="0" smtClean="0">
              <a:latin typeface="宋体" panose="02010600030101010101" pitchFamily="2" charset="-122"/>
              <a:ea typeface="宋体" panose="02010600030101010101" pitchFamily="2" charset="-122"/>
            </a:endParaRPr>
          </a:p>
          <a:p>
            <a:pPr lvl="1"/>
            <a:endParaRPr lang="zh-CN" altLang="zh-CN" sz="16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4.2.2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4.2.2.1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资源及其异构性分析</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26</a:t>
            </a:fld>
            <a:endParaRPr lang="zh-CN" altLang="en-US"/>
          </a:p>
        </p:txBody>
      </p:sp>
    </p:spTree>
    <p:extLst>
      <p:ext uri="{BB962C8B-B14F-4D97-AF65-F5344CB8AC3E}">
        <p14:creationId xmlns:p14="http://schemas.microsoft.com/office/powerpoint/2010/main" val="772045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4.2.2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4.2.2.2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资源的结构化描述</a:t>
            </a:r>
            <a:endParaRPr lang="en-US" altLang="zh-CN" sz="2000" kern="0" dirty="0">
              <a:solidFill>
                <a:srgbClr val="FF0000"/>
              </a:solidFill>
              <a:latin typeface="宋体" panose="02010600030101010101" pitchFamily="2" charset="-122"/>
              <a:ea typeface="宋体" panose="02010600030101010101" pitchFamily="2" charset="-122"/>
            </a:endParaRPr>
          </a:p>
        </p:txBody>
      </p:sp>
      <p:pic>
        <p:nvPicPr>
          <p:cNvPr id="21506" name="Picture 2" descr="G:\doc\papers\graduate-thesis\thuthesis\figures\jpg\ModelCalculation!4-2-1-model-description-interface_1.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267744" y="1864603"/>
            <a:ext cx="3731428" cy="206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descr="G:\doc\papers\graduate-thesis\thuthesis\figures\jpg\ModelCalculation!4-2-2-model-invoke-interface_0.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179512" y="4254309"/>
            <a:ext cx="4267050" cy="229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descr="G:\doc\papers\graduate-thesis\thuthesis\figures\jpg\ModelCalculation!4-2-3-model-deployment-interface_2.jpg"/>
          <p:cNvPicPr>
            <a:picLocks noChangeAspect="1" noChangeArrowheads="1"/>
          </p:cNvPicPr>
          <p:nvPr/>
        </p:nvPicPr>
        <p:blipFill rotWithShape="1">
          <a:blip r:embed="rId7" r:link="rId8">
            <a:extLst>
              <a:ext uri="{28A0092B-C50C-407E-A947-70E740481C1C}">
                <a14:useLocalDpi xmlns:a14="http://schemas.microsoft.com/office/drawing/2010/main" val="0"/>
              </a:ext>
            </a:extLst>
          </a:blip>
          <a:srcRect b="4869"/>
          <a:stretch/>
        </p:blipFill>
        <p:spPr bwMode="auto">
          <a:xfrm>
            <a:off x="4524359" y="4203083"/>
            <a:ext cx="3181279"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1"/>
          </p:nvPr>
        </p:nvSpPr>
        <p:spPr/>
        <p:txBody>
          <a:bodyPr/>
          <a:lstStyle/>
          <a:p>
            <a:fld id="{57EA92A5-C027-4AA6-B826-350AEA676BBC}" type="slidenum">
              <a:rPr lang="zh-CN" altLang="en-US" smtClean="0"/>
              <a:pPr/>
              <a:t>27</a:t>
            </a:fld>
            <a:endParaRPr lang="zh-CN" altLang="en-US" dirty="0"/>
          </a:p>
        </p:txBody>
      </p:sp>
      <p:sp>
        <p:nvSpPr>
          <p:cNvPr id="9" name="矩形 8"/>
          <p:cNvSpPr/>
          <p:nvPr/>
        </p:nvSpPr>
        <p:spPr>
          <a:xfrm>
            <a:off x="2313037" y="1466779"/>
            <a:ext cx="1702663" cy="367678"/>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基本信息描述接口</a:t>
            </a:r>
            <a:endParaRPr lang="zh-CN" altLang="en-US" sz="1400" dirty="0"/>
          </a:p>
        </p:txBody>
      </p:sp>
      <p:sp>
        <p:nvSpPr>
          <p:cNvPr id="10" name="矩形 9"/>
          <p:cNvSpPr/>
          <p:nvPr/>
        </p:nvSpPr>
        <p:spPr>
          <a:xfrm>
            <a:off x="205766" y="3857926"/>
            <a:ext cx="1701937"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运行信息描述接口</a:t>
            </a:r>
            <a:endParaRPr lang="zh-CN" altLang="en-US" sz="1400" dirty="0"/>
          </a:p>
        </p:txBody>
      </p:sp>
      <p:sp>
        <p:nvSpPr>
          <p:cNvPr id="11" name="矩形 10"/>
          <p:cNvSpPr/>
          <p:nvPr/>
        </p:nvSpPr>
        <p:spPr>
          <a:xfrm>
            <a:off x="4582494" y="3835892"/>
            <a:ext cx="1717698"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部署信息描述接口</a:t>
            </a:r>
            <a:endParaRPr lang="zh-CN" altLang="en-US" sz="1400" dirty="0"/>
          </a:p>
        </p:txBody>
      </p:sp>
    </p:spTree>
    <p:extLst>
      <p:ext uri="{BB962C8B-B14F-4D97-AF65-F5344CB8AC3E}">
        <p14:creationId xmlns:p14="http://schemas.microsoft.com/office/powerpoint/2010/main" val="972834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795592" cy="1835497"/>
          </a:xfrm>
        </p:spPr>
        <p:txBody>
          <a:bodyPr/>
          <a:lstStyle/>
          <a:p>
            <a:pPr lvl="0"/>
            <a:r>
              <a:rPr lang="zh-CN" altLang="en-US" sz="2000" dirty="0" smtClean="0">
                <a:latin typeface="宋体" panose="02010600030101010101" pitchFamily="2" charset="-122"/>
                <a:ea typeface="宋体" panose="02010600030101010101" pitchFamily="2" charset="-122"/>
              </a:rPr>
              <a:t>模型封装</a:t>
            </a:r>
            <a:endParaRPr lang="en-US" altLang="zh-CN" sz="2000" dirty="0">
              <a:latin typeface="宋体" panose="02010600030101010101" pitchFamily="2" charset="-122"/>
              <a:ea typeface="宋体" panose="02010600030101010101" pitchFamily="2" charset="-122"/>
            </a:endParaRPr>
          </a:p>
          <a:p>
            <a:pPr lvl="1"/>
            <a:r>
              <a:rPr lang="zh-CN" altLang="en-US" sz="1400" dirty="0" smtClean="0">
                <a:latin typeface="宋体" panose="02010600030101010101" pitchFamily="2" charset="-122"/>
                <a:ea typeface="宋体" panose="02010600030101010101" pitchFamily="2" charset="-122"/>
              </a:rPr>
              <a:t>模型</a:t>
            </a:r>
            <a:r>
              <a:rPr lang="zh-CN" altLang="en-US" sz="1400" dirty="0">
                <a:latin typeface="宋体" panose="02010600030101010101" pitchFamily="2" charset="-122"/>
                <a:ea typeface="宋体" panose="02010600030101010101" pitchFamily="2" charset="-122"/>
              </a:rPr>
              <a:t>封装最关键的是</a:t>
            </a:r>
            <a:r>
              <a:rPr lang="zh-CN" altLang="en-US" sz="1400" dirty="0">
                <a:solidFill>
                  <a:srgbClr val="FF0000"/>
                </a:solidFill>
                <a:latin typeface="宋体" panose="02010600030101010101" pitchFamily="2" charset="-122"/>
                <a:ea typeface="宋体" panose="02010600030101010101" pitchFamily="2" charset="-122"/>
              </a:rPr>
              <a:t>运行接口</a:t>
            </a:r>
            <a:r>
              <a:rPr lang="zh-CN" altLang="en-US" sz="1400" dirty="0">
                <a:latin typeface="宋体" panose="02010600030101010101" pitchFamily="2" charset="-122"/>
                <a:ea typeface="宋体" panose="02010600030101010101" pitchFamily="2" charset="-122"/>
              </a:rPr>
              <a:t>的设计</a:t>
            </a:r>
            <a:r>
              <a:rPr lang="zh-CN" altLang="en-US" sz="1400" dirty="0" smtClean="0">
                <a:latin typeface="宋体" panose="02010600030101010101" pitchFamily="2" charset="-122"/>
                <a:ea typeface="宋体" panose="02010600030101010101" pitchFamily="2" charset="-122"/>
              </a:rPr>
              <a:t>，本文</a:t>
            </a:r>
            <a:r>
              <a:rPr lang="zh-CN" altLang="en-US" sz="1400" dirty="0">
                <a:latin typeface="宋体" panose="02010600030101010101" pitchFamily="2" charset="-122"/>
                <a:ea typeface="宋体" panose="02010600030101010101" pitchFamily="2" charset="-122"/>
              </a:rPr>
              <a:t>基于</a:t>
            </a:r>
            <a:r>
              <a:rPr lang="en-US" altLang="zh-CN" sz="1400" dirty="0" err="1">
                <a:latin typeface="宋体" panose="02010600030101010101" pitchFamily="2" charset="-122"/>
                <a:ea typeface="宋体" panose="02010600030101010101" pitchFamily="2" charset="-122"/>
              </a:rPr>
              <a:t>libc</a:t>
            </a:r>
            <a:r>
              <a:rPr lang="zh-CN" altLang="en-US" sz="1400" dirty="0">
                <a:latin typeface="宋体" panose="02010600030101010101" pitchFamily="2" charset="-122"/>
                <a:ea typeface="宋体" panose="02010600030101010101" pitchFamily="2" charset="-122"/>
              </a:rPr>
              <a:t>的</a:t>
            </a:r>
            <a:r>
              <a:rPr lang="en-US" altLang="zh-CN" sz="1400" dirty="0" err="1">
                <a:latin typeface="宋体" panose="02010600030101010101" pitchFamily="2" charset="-122"/>
                <a:ea typeface="宋体" panose="02010600030101010101" pitchFamily="2" charset="-122"/>
              </a:rPr>
              <a:t>getopt</a:t>
            </a:r>
            <a:r>
              <a:rPr lang="en-US" altLang="zh-CN" sz="1400" dirty="0">
                <a:latin typeface="宋体" panose="02010600030101010101" pitchFamily="2" charset="-122"/>
                <a:ea typeface="宋体" panose="02010600030101010101" pitchFamily="2" charset="-122"/>
              </a:rPr>
              <a:t>/</a:t>
            </a:r>
            <a:r>
              <a:rPr lang="en-US" altLang="zh-CN" sz="1400" dirty="0" err="1">
                <a:latin typeface="宋体" panose="02010600030101010101" pitchFamily="2" charset="-122"/>
                <a:ea typeface="宋体" panose="02010600030101010101" pitchFamily="2" charset="-122"/>
              </a:rPr>
              <a:t>getopt_long</a:t>
            </a:r>
            <a:r>
              <a:rPr lang="zh-CN" altLang="en-US" sz="1400" dirty="0">
                <a:latin typeface="宋体" panose="02010600030101010101" pitchFamily="2" charset="-122"/>
                <a:ea typeface="宋体" panose="02010600030101010101" pitchFamily="2" charset="-122"/>
              </a:rPr>
              <a:t>接口设计了陆地碳循环模型封装的标准化命令行参数运行接口</a:t>
            </a:r>
            <a:r>
              <a:rPr lang="zh-CN" altLang="en-US" sz="1400" dirty="0" smtClean="0">
                <a:latin typeface="宋体" panose="02010600030101010101" pitchFamily="2" charset="-122"/>
                <a:ea typeface="宋体" panose="02010600030101010101" pitchFamily="2" charset="-122"/>
              </a:rPr>
              <a:t>。</a:t>
            </a:r>
            <a:endParaRPr lang="en-US" altLang="zh-CN" sz="1400" dirty="0" smtClean="0">
              <a:latin typeface="宋体" panose="02010600030101010101" pitchFamily="2" charset="-122"/>
              <a:ea typeface="宋体" panose="02010600030101010101" pitchFamily="2" charset="-122"/>
            </a:endParaRPr>
          </a:p>
          <a:p>
            <a:pPr lvl="1"/>
            <a:r>
              <a:rPr lang="zh-CN" altLang="en-US" sz="1400" dirty="0" smtClean="0">
                <a:latin typeface="宋体" panose="02010600030101010101" pitchFamily="2" charset="-122"/>
                <a:ea typeface="宋体" panose="02010600030101010101" pitchFamily="2" charset="-122"/>
              </a:rPr>
              <a:t>模型的调用命令表示为：</a:t>
            </a:r>
            <a:r>
              <a:rPr lang="en-US" altLang="zh-CN" sz="1400" dirty="0" smtClean="0">
                <a:latin typeface="宋体" panose="02010600030101010101" pitchFamily="2" charset="-122"/>
                <a:ea typeface="宋体" panose="02010600030101010101" pitchFamily="2" charset="-122"/>
              </a:rPr>
              <a:t>“(</a:t>
            </a:r>
            <a:r>
              <a:rPr lang="en-US" altLang="zh-CN" sz="1400" dirty="0">
                <a:latin typeface="宋体" panose="02010600030101010101" pitchFamily="2" charset="-122"/>
                <a:ea typeface="宋体" panose="02010600030101010101" pitchFamily="2" charset="-122"/>
              </a:rPr>
              <a:t>interpreter) &lt;main&gt; -p -f=&lt;value&gt; --flag=&lt;value</a:t>
            </a:r>
            <a:r>
              <a:rPr lang="en-US" altLang="zh-CN" sz="1400" dirty="0" smtClean="0">
                <a:latin typeface="宋体" panose="02010600030101010101" pitchFamily="2" charset="-122"/>
                <a:ea typeface="宋体" panose="02010600030101010101" pitchFamily="2" charset="-122"/>
              </a:rPr>
              <a:t>&gt;”</a:t>
            </a:r>
          </a:p>
          <a:p>
            <a:pPr lvl="1"/>
            <a:r>
              <a:rPr lang="zh-CN" altLang="en-US" sz="1400" dirty="0" smtClean="0">
                <a:latin typeface="宋体" panose="02010600030101010101" pitchFamily="2" charset="-122"/>
                <a:ea typeface="宋体" panose="02010600030101010101" pitchFamily="2" charset="-122"/>
              </a:rPr>
              <a:t>对于多过程集成类型的模型，通过</a:t>
            </a:r>
            <a:r>
              <a:rPr lang="en-US" altLang="zh-CN" sz="1400" dirty="0" smtClean="0">
                <a:latin typeface="宋体" panose="02010600030101010101" pitchFamily="2" charset="-122"/>
                <a:ea typeface="宋体" panose="02010600030101010101" pitchFamily="2" charset="-122"/>
              </a:rPr>
              <a:t>Node.js</a:t>
            </a:r>
            <a:r>
              <a:rPr lang="zh-CN" altLang="en-US" sz="1400" dirty="0" smtClean="0">
                <a:latin typeface="宋体" panose="02010600030101010101" pitchFamily="2" charset="-122"/>
                <a:ea typeface="宋体" panose="02010600030101010101" pitchFamily="2" charset="-122"/>
              </a:rPr>
              <a:t>脚本语言控制集成流程</a:t>
            </a:r>
            <a:endParaRPr lang="en-US" altLang="zh-CN" sz="1400" dirty="0" smtClean="0">
              <a:latin typeface="宋体" panose="02010600030101010101" pitchFamily="2" charset="-122"/>
              <a:ea typeface="宋体" panose="02010600030101010101" pitchFamily="2" charset="-122"/>
            </a:endParaRPr>
          </a:p>
          <a:p>
            <a:pPr marL="457200" lvl="1" indent="0">
              <a:buNone/>
            </a:pPr>
            <a:endParaRPr lang="zh-CN" altLang="zh-CN" sz="14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4.2.2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4.2.2.3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28</a:t>
            </a:fld>
            <a:endParaRPr lang="zh-CN" altLang="en-US"/>
          </a:p>
        </p:txBody>
      </p:sp>
      <p:grpSp>
        <p:nvGrpSpPr>
          <p:cNvPr id="26" name="组合 25"/>
          <p:cNvGrpSpPr/>
          <p:nvPr/>
        </p:nvGrpSpPr>
        <p:grpSpPr>
          <a:xfrm>
            <a:off x="1194871" y="3631659"/>
            <a:ext cx="5537370" cy="2980794"/>
            <a:chOff x="1254831" y="949782"/>
            <a:chExt cx="10714377" cy="5767602"/>
          </a:xfrm>
        </p:grpSpPr>
        <p:sp>
          <p:nvSpPr>
            <p:cNvPr id="27" name="矩形 26"/>
            <p:cNvSpPr/>
            <p:nvPr/>
          </p:nvSpPr>
          <p:spPr>
            <a:xfrm>
              <a:off x="4184311" y="1134461"/>
              <a:ext cx="1925898" cy="77948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Biome-BGC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(spin-up mode)</a:t>
              </a:r>
              <a:endParaRPr kumimoji="0" lang="zh-CN" altLang="en-US" sz="8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8" name="矩形 27"/>
            <p:cNvSpPr/>
            <p:nvPr/>
          </p:nvSpPr>
          <p:spPr>
            <a:xfrm>
              <a:off x="4266169" y="3629332"/>
              <a:ext cx="1787070" cy="77948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Biome-BGC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(normal mode)</a:t>
              </a:r>
              <a:endParaRPr kumimoji="0" lang="zh-CN" altLang="en-US" sz="800" b="1"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9" name="圆角矩形 28"/>
            <p:cNvSpPr/>
            <p:nvPr/>
          </p:nvSpPr>
          <p:spPr>
            <a:xfrm>
              <a:off x="1254831" y="6102787"/>
              <a:ext cx="4855378" cy="614597"/>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Node.js </a:t>
              </a:r>
              <a:r>
                <a:rPr kumimoji="0" lang="zh-CN" altLang="en-US" sz="9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脚本语言控制集成执行流程</a:t>
              </a:r>
            </a:p>
          </p:txBody>
        </p:sp>
        <p:cxnSp>
          <p:nvCxnSpPr>
            <p:cNvPr id="30" name="肘形连接符 29"/>
            <p:cNvCxnSpPr>
              <a:stCxn id="37" idx="5"/>
              <a:endCxn id="27" idx="1"/>
            </p:cNvCxnSpPr>
            <p:nvPr/>
          </p:nvCxnSpPr>
          <p:spPr>
            <a:xfrm>
              <a:off x="3704400" y="1523169"/>
              <a:ext cx="479911" cy="1036"/>
            </a:xfrm>
            <a:prstGeom prst="bentConnector3">
              <a:avLst>
                <a:gd name="adj1" fmla="val 50000"/>
              </a:avLst>
            </a:prstGeom>
            <a:noFill/>
            <a:ln w="6350" cap="flat" cmpd="sng" algn="ctr">
              <a:solidFill>
                <a:sysClr val="windowText" lastClr="000000"/>
              </a:solidFill>
              <a:prstDash val="solid"/>
              <a:miter lim="800000"/>
              <a:tailEnd type="triangle" w="lg" len="lg"/>
            </a:ln>
            <a:effectLst/>
          </p:spPr>
        </p:cxnSp>
        <p:cxnSp>
          <p:nvCxnSpPr>
            <p:cNvPr id="31" name="直接箭头连接符 30"/>
            <p:cNvCxnSpPr>
              <a:stCxn id="27" idx="2"/>
              <a:endCxn id="38" idx="1"/>
            </p:cNvCxnSpPr>
            <p:nvPr/>
          </p:nvCxnSpPr>
          <p:spPr>
            <a:xfrm>
              <a:off x="5147260" y="1913949"/>
              <a:ext cx="12444" cy="424624"/>
            </a:xfrm>
            <a:prstGeom prst="straightConnector1">
              <a:avLst/>
            </a:prstGeom>
            <a:noFill/>
            <a:ln w="6350" cap="flat" cmpd="sng" algn="ctr">
              <a:solidFill>
                <a:sysClr val="windowText" lastClr="000000"/>
              </a:solidFill>
              <a:prstDash val="solid"/>
              <a:miter lim="800000"/>
              <a:tailEnd type="triangle" w="lg" len="lg"/>
            </a:ln>
            <a:effectLst/>
          </p:spPr>
        </p:cxnSp>
        <p:cxnSp>
          <p:nvCxnSpPr>
            <p:cNvPr id="32" name="直接箭头连接符 31"/>
            <p:cNvCxnSpPr>
              <a:stCxn id="38" idx="4"/>
              <a:endCxn id="28" idx="0"/>
            </p:cNvCxnSpPr>
            <p:nvPr/>
          </p:nvCxnSpPr>
          <p:spPr>
            <a:xfrm>
              <a:off x="5159704" y="3239390"/>
              <a:ext cx="0" cy="389942"/>
            </a:xfrm>
            <a:prstGeom prst="straightConnector1">
              <a:avLst/>
            </a:prstGeom>
            <a:noFill/>
            <a:ln w="6350" cap="flat" cmpd="sng" algn="ctr">
              <a:solidFill>
                <a:sysClr val="windowText" lastClr="000000"/>
              </a:solidFill>
              <a:prstDash val="solid"/>
              <a:miter lim="800000"/>
              <a:tailEnd type="triangle" w="lg" len="lg"/>
            </a:ln>
            <a:effectLst/>
          </p:spPr>
        </p:cxnSp>
        <p:cxnSp>
          <p:nvCxnSpPr>
            <p:cNvPr id="33" name="直接箭头连接符 32"/>
            <p:cNvCxnSpPr>
              <a:stCxn id="28" idx="2"/>
              <a:endCxn id="39" idx="1"/>
            </p:cNvCxnSpPr>
            <p:nvPr/>
          </p:nvCxnSpPr>
          <p:spPr>
            <a:xfrm flipH="1">
              <a:off x="5147260" y="4408820"/>
              <a:ext cx="12444" cy="451407"/>
            </a:xfrm>
            <a:prstGeom prst="straightConnector1">
              <a:avLst/>
            </a:prstGeom>
            <a:noFill/>
            <a:ln w="6350" cap="flat" cmpd="sng" algn="ctr">
              <a:solidFill>
                <a:sysClr val="windowText" lastClr="000000"/>
              </a:solidFill>
              <a:prstDash val="solid"/>
              <a:miter lim="800000"/>
              <a:tailEnd type="triangle" w="lg" len="lg"/>
            </a:ln>
            <a:effectLst/>
          </p:spPr>
        </p:cxnSp>
        <p:pic>
          <p:nvPicPr>
            <p:cNvPr id="34" name="图片 33"/>
            <p:cNvPicPr>
              <a:picLocks noChangeAspect="1"/>
            </p:cNvPicPr>
            <p:nvPr/>
          </p:nvPicPr>
          <p:blipFill>
            <a:blip r:embed="rId3"/>
            <a:stretch>
              <a:fillRect/>
            </a:stretch>
          </p:blipFill>
          <p:spPr>
            <a:xfrm>
              <a:off x="6532937" y="949782"/>
              <a:ext cx="5436271" cy="5767601"/>
            </a:xfrm>
            <a:prstGeom prst="rect">
              <a:avLst/>
            </a:prstGeom>
          </p:spPr>
        </p:pic>
        <p:sp>
          <p:nvSpPr>
            <p:cNvPr id="35" name="矩形 34"/>
            <p:cNvSpPr/>
            <p:nvPr/>
          </p:nvSpPr>
          <p:spPr>
            <a:xfrm>
              <a:off x="7574079" y="4227227"/>
              <a:ext cx="4017364" cy="1199213"/>
            </a:xfrm>
            <a:prstGeom prst="rect">
              <a:avLst/>
            </a:prstGeom>
            <a:noFill/>
            <a:ln w="25400" cap="flat" cmpd="sng" algn="ctr">
              <a:solidFill>
                <a:srgbClr val="FF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smtClean="0">
                <a:ln>
                  <a:noFill/>
                </a:ln>
                <a:solidFill>
                  <a:srgbClr val="4472C4"/>
                </a:solidFill>
                <a:effectLst/>
                <a:uLnTx/>
                <a:uFillTx/>
                <a:latin typeface="Times New Roman" panose="02020603050405020304" pitchFamily="18" charset="0"/>
                <a:ea typeface="宋体" panose="02010600030101010101" pitchFamily="2" charset="-122"/>
                <a:cs typeface="+mn-cs"/>
              </a:endParaRPr>
            </a:p>
          </p:txBody>
        </p:sp>
        <p:cxnSp>
          <p:nvCxnSpPr>
            <p:cNvPr id="36" name="肘形连接符 35"/>
            <p:cNvCxnSpPr>
              <a:stCxn id="37" idx="3"/>
              <a:endCxn id="28" idx="1"/>
            </p:cNvCxnSpPr>
            <p:nvPr/>
          </p:nvCxnSpPr>
          <p:spPr>
            <a:xfrm rot="16200000" flipH="1">
              <a:off x="2563386" y="2316292"/>
              <a:ext cx="2053221" cy="1352345"/>
            </a:xfrm>
            <a:prstGeom prst="bentConnector2">
              <a:avLst/>
            </a:prstGeom>
            <a:noFill/>
            <a:ln w="6350" cap="flat" cmpd="sng" algn="ctr">
              <a:solidFill>
                <a:sysClr val="windowText" lastClr="000000"/>
              </a:solidFill>
              <a:prstDash val="solid"/>
              <a:miter lim="800000"/>
              <a:tailEnd type="triangle" w="lg" len="lg"/>
            </a:ln>
            <a:effectLst/>
          </p:spPr>
        </p:cxnSp>
        <p:sp>
          <p:nvSpPr>
            <p:cNvPr id="37" name="流程图: 数据 36"/>
            <p:cNvSpPr/>
            <p:nvPr/>
          </p:nvSpPr>
          <p:spPr>
            <a:xfrm>
              <a:off x="2281364" y="1080483"/>
              <a:ext cx="1581151" cy="885372"/>
            </a:xfrm>
            <a:prstGeom prst="flowChartInputOutpu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气象数据</a:t>
              </a:r>
              <a:endParaRPr kumimoji="0" lang="en-US" altLang="zh-CN"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CO2</a:t>
              </a:r>
              <a:r>
                <a:rPr kumimoji="0" lang="zh-CN" altLang="en-US"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数据</a:t>
              </a:r>
              <a:endParaRPr kumimoji="0" lang="en-US" altLang="zh-CN"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PFT</a:t>
              </a:r>
              <a:endParaRPr kumimoji="0" lang="zh-CN" altLang="en-US"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8" name="流程图: 数据 37"/>
            <p:cNvSpPr/>
            <p:nvPr/>
          </p:nvSpPr>
          <p:spPr>
            <a:xfrm>
              <a:off x="3786471" y="2338573"/>
              <a:ext cx="2746466" cy="900817"/>
            </a:xfrm>
            <a:prstGeom prst="flowChartInputOutpu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工业化前</a:t>
              </a:r>
              <a:endParaRPr kumimoji="0" lang="en-US" altLang="zh-CN"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状态参数</a:t>
              </a:r>
              <a:endParaRPr kumimoji="0" lang="en-US" altLang="zh-CN"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0" lang="en-US" altLang="zh-CN" sz="800" b="0" i="0" u="none" strike="noStrike" kern="0" cap="none" spc="0" normalizeH="0" baseline="0" noProof="0" dirty="0" err="1" smtClean="0">
                  <a:ln>
                    <a:noFill/>
                  </a:ln>
                  <a:solidFill>
                    <a:prstClr val="black"/>
                  </a:solidFill>
                  <a:effectLst/>
                  <a:uLnTx/>
                  <a:uFillTx/>
                  <a:latin typeface="Times New Roman" panose="02020603050405020304" pitchFamily="18" charset="0"/>
                  <a:ea typeface="宋体" panose="02010600030101010101" pitchFamily="2" charset="-122"/>
                  <a:cs typeface="+mn-cs"/>
                </a:rPr>
                <a:t>restart.endpoint</a:t>
              </a:r>
              <a:r>
                <a:rPr kumimoji="0" lang="en-US" altLang="zh-CN"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a:t>
              </a:r>
              <a:endParaRPr kumimoji="0" lang="zh-CN" altLang="en-US"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9" name="流程图: 数据 38"/>
            <p:cNvSpPr/>
            <p:nvPr/>
          </p:nvSpPr>
          <p:spPr>
            <a:xfrm>
              <a:off x="4473890" y="4860227"/>
              <a:ext cx="1346740" cy="464469"/>
            </a:xfrm>
            <a:prstGeom prst="flowChartInputOutpu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output</a:t>
              </a:r>
              <a:endParaRPr kumimoji="0" lang="zh-CN" altLang="en-US"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0" name="流程图: 终止 39"/>
            <p:cNvSpPr/>
            <p:nvPr/>
          </p:nvSpPr>
          <p:spPr>
            <a:xfrm>
              <a:off x="1254831" y="1319969"/>
              <a:ext cx="863600" cy="406400"/>
            </a:xfrm>
            <a:prstGeom prst="flowChartTermina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开始</a:t>
              </a:r>
            </a:p>
          </p:txBody>
        </p:sp>
        <p:sp>
          <p:nvSpPr>
            <p:cNvPr id="41" name="流程图: 终止 40"/>
            <p:cNvSpPr/>
            <p:nvPr/>
          </p:nvSpPr>
          <p:spPr>
            <a:xfrm>
              <a:off x="4715460" y="5596580"/>
              <a:ext cx="863600" cy="406400"/>
            </a:xfrm>
            <a:prstGeom prst="flowChartTerminator">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mn-cs"/>
                </a:rPr>
                <a:t>结束</a:t>
              </a:r>
            </a:p>
          </p:txBody>
        </p:sp>
        <p:cxnSp>
          <p:nvCxnSpPr>
            <p:cNvPr id="42" name="直接箭头连接符 41"/>
            <p:cNvCxnSpPr>
              <a:stCxn id="40" idx="3"/>
              <a:endCxn id="37" idx="2"/>
            </p:cNvCxnSpPr>
            <p:nvPr/>
          </p:nvCxnSpPr>
          <p:spPr>
            <a:xfrm>
              <a:off x="2118431" y="1523169"/>
              <a:ext cx="321048" cy="0"/>
            </a:xfrm>
            <a:prstGeom prst="straightConnector1">
              <a:avLst/>
            </a:prstGeom>
            <a:noFill/>
            <a:ln w="6350" cap="flat" cmpd="sng" algn="ctr">
              <a:solidFill>
                <a:sysClr val="windowText" lastClr="000000"/>
              </a:solidFill>
              <a:prstDash val="solid"/>
              <a:miter lim="800000"/>
              <a:tailEnd type="triangle" w="lg" len="lg"/>
            </a:ln>
            <a:effectLst/>
          </p:spPr>
        </p:cxnSp>
        <p:cxnSp>
          <p:nvCxnSpPr>
            <p:cNvPr id="43" name="直接箭头连接符 42"/>
            <p:cNvCxnSpPr>
              <a:stCxn id="39" idx="4"/>
              <a:endCxn id="41" idx="0"/>
            </p:cNvCxnSpPr>
            <p:nvPr/>
          </p:nvCxnSpPr>
          <p:spPr>
            <a:xfrm>
              <a:off x="5147260" y="5324696"/>
              <a:ext cx="0" cy="271884"/>
            </a:xfrm>
            <a:prstGeom prst="straightConnector1">
              <a:avLst/>
            </a:prstGeom>
            <a:noFill/>
            <a:ln w="6350" cap="flat" cmpd="sng" algn="ctr">
              <a:solidFill>
                <a:sysClr val="windowText" lastClr="000000"/>
              </a:solidFill>
              <a:prstDash val="solid"/>
              <a:miter lim="800000"/>
              <a:tailEnd type="triangle" w="lg" len="lg"/>
            </a:ln>
            <a:effectLst/>
          </p:spPr>
        </p:cxnSp>
        <p:sp>
          <p:nvSpPr>
            <p:cNvPr id="44" name="文本框 43"/>
            <p:cNvSpPr txBox="1"/>
            <p:nvPr/>
          </p:nvSpPr>
          <p:spPr>
            <a:xfrm>
              <a:off x="10281515" y="3797936"/>
              <a:ext cx="1548361" cy="4168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rPr>
                <a:t>集成</a:t>
              </a:r>
              <a:r>
                <a:rPr lang="zh-CN" altLang="en-US" sz="800" b="1" kern="0" dirty="0">
                  <a:solidFill>
                    <a:srgbClr val="FF0000"/>
                  </a:solidFill>
                  <a:latin typeface="Times New Roman" panose="02020603050405020304" pitchFamily="18" charset="0"/>
                  <a:ea typeface="宋体" panose="02010600030101010101" pitchFamily="2" charset="-122"/>
                </a:rPr>
                <a:t>流程</a:t>
              </a:r>
              <a:r>
                <a:rPr kumimoji="0" lang="zh-CN" altLang="en-US" sz="800" b="1" i="0" u="none" strike="noStrike" kern="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rPr>
                <a:t>控制</a:t>
              </a:r>
            </a:p>
          </p:txBody>
        </p:sp>
      </p:grpSp>
    </p:spTree>
    <p:extLst>
      <p:ext uri="{BB962C8B-B14F-4D97-AF65-F5344CB8AC3E}">
        <p14:creationId xmlns:p14="http://schemas.microsoft.com/office/powerpoint/2010/main" val="1760961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2006479"/>
            <a:ext cx="1224136" cy="30569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smtClean="0">
                <a:solidFill>
                  <a:schemeClr val="tx1"/>
                </a:solidFill>
              </a:rPr>
              <a:t>封装前</a:t>
            </a:r>
            <a:endParaRPr lang="zh-CN" altLang="en-US" sz="1400" dirty="0">
              <a:solidFill>
                <a:schemeClr val="tx1"/>
              </a:solidFill>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4.2.2 </a:t>
            </a:r>
            <a:r>
              <a:rPr lang="zh-CN" altLang="en-US" sz="2400" dirty="0" smtClean="0"/>
              <a:t>陆地碳循环</a:t>
            </a:r>
            <a:r>
              <a:rPr lang="zh-CN" altLang="en-US" sz="2400" dirty="0"/>
              <a:t>开放式</a:t>
            </a:r>
            <a:r>
              <a:rPr lang="zh-CN" altLang="en-US" sz="2400" dirty="0" smtClean="0"/>
              <a:t>模型资源组件</a:t>
            </a:r>
            <a:endParaRPr lang="zh-CN" altLang="en-US" sz="2400"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4.2.2.3 </a:t>
            </a:r>
            <a:r>
              <a:rPr lang="zh-CN" altLang="en-US" sz="2000" kern="0" dirty="0" smtClean="0">
                <a:latin typeface="宋体" panose="02010600030101010101" pitchFamily="2" charset="-122"/>
                <a:ea typeface="宋体" panose="02010600030101010101" pitchFamily="2" charset="-122"/>
              </a:rPr>
              <a:t>陆地碳循环</a:t>
            </a:r>
            <a:r>
              <a:rPr lang="zh-CN" altLang="en-US" sz="2000" kern="0" dirty="0">
                <a:latin typeface="宋体" panose="02010600030101010101" pitchFamily="2" charset="-122"/>
                <a:ea typeface="宋体" panose="02010600030101010101" pitchFamily="2" charset="-122"/>
              </a:rPr>
              <a:t>模型</a:t>
            </a:r>
            <a:r>
              <a:rPr lang="zh-CN" altLang="en-US" sz="2000" kern="0" dirty="0" smtClean="0">
                <a:latin typeface="宋体" panose="02010600030101010101" pitchFamily="2" charset="-122"/>
                <a:ea typeface="宋体" panose="02010600030101010101" pitchFamily="2" charset="-122"/>
              </a:rPr>
              <a:t>资源的服务化</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a:xfrm>
            <a:off x="8293100" y="6381328"/>
            <a:ext cx="457200" cy="228600"/>
          </a:xfrm>
        </p:spPr>
        <p:txBody>
          <a:bodyPr/>
          <a:lstStyle/>
          <a:p>
            <a:fld id="{57EA92A5-C027-4AA6-B826-350AEA676BBC}" type="slidenum">
              <a:rPr lang="zh-CN" altLang="en-US" smtClean="0"/>
              <a:pPr/>
              <a:t>29</a:t>
            </a:fld>
            <a:endParaRPr lang="zh-CN" altLang="en-US"/>
          </a:p>
        </p:txBody>
      </p:sp>
      <p:pic>
        <p:nvPicPr>
          <p:cNvPr id="13314" name="Picture 2" descr="G:\doc\papers\graduate-thesis\thuthesis\figures\after-encap.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662649" y="5118667"/>
            <a:ext cx="6480720" cy="174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G:\doc\papers\graduate-thesis\thuthesis\figures\before-encap.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1662649" y="2006479"/>
            <a:ext cx="6480720" cy="305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467544" y="5118667"/>
            <a:ext cx="1195105" cy="17427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smtClean="0">
                <a:solidFill>
                  <a:schemeClr val="tx1"/>
                </a:solidFill>
              </a:rPr>
              <a:t>封装后</a:t>
            </a:r>
            <a:endParaRPr lang="zh-CN" altLang="en-US" sz="1400" dirty="0">
              <a:solidFill>
                <a:schemeClr val="tx1"/>
              </a:solidFill>
            </a:endParaRPr>
          </a:p>
        </p:txBody>
      </p:sp>
      <p:sp>
        <p:nvSpPr>
          <p:cNvPr id="11" name="内容占位符 2"/>
          <p:cNvSpPr>
            <a:spLocks noGrp="1"/>
          </p:cNvSpPr>
          <p:nvPr>
            <p:ph idx="1"/>
          </p:nvPr>
        </p:nvSpPr>
        <p:spPr>
          <a:xfrm>
            <a:off x="-64570" y="1556792"/>
            <a:ext cx="7795592" cy="466488"/>
          </a:xfrm>
        </p:spPr>
        <p:txBody>
          <a:bodyPr/>
          <a:lstStyle/>
          <a:p>
            <a:pPr marL="457200" lvl="1" indent="0">
              <a:buNone/>
            </a:pPr>
            <a:r>
              <a:rPr lang="zh-CN" altLang="en-US" sz="1600" dirty="0" smtClean="0">
                <a:latin typeface="宋体" panose="02010600030101010101" pitchFamily="2" charset="-122"/>
                <a:ea typeface="宋体" panose="02010600030101010101" pitchFamily="2" charset="-122"/>
              </a:rPr>
              <a:t>封装前后运行接口的对比</a:t>
            </a:r>
            <a:r>
              <a:rPr lang="zh-CN" altLang="en-US" sz="1600" dirty="0">
                <a:latin typeface="宋体" panose="02010600030101010101" pitchFamily="2" charset="-122"/>
                <a:ea typeface="宋体" panose="02010600030101010101" pitchFamily="2" charset="-122"/>
              </a:rPr>
              <a:t>：</a:t>
            </a:r>
            <a:endParaRPr lang="zh-CN" altLang="zh-CN"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754244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1 </a:t>
            </a:r>
            <a:r>
              <a:rPr lang="zh-CN" altLang="en-US" dirty="0" smtClean="0"/>
              <a:t>研究背景和研究意义</a:t>
            </a:r>
            <a:endParaRPr lang="zh-CN" altLang="en-US" dirty="0"/>
          </a:p>
        </p:txBody>
      </p:sp>
      <p:sp>
        <p:nvSpPr>
          <p:cNvPr id="6" name="内容占位符 2"/>
          <p:cNvSpPr>
            <a:spLocks noGrp="1"/>
          </p:cNvSpPr>
          <p:nvPr>
            <p:ph idx="1"/>
          </p:nvPr>
        </p:nvSpPr>
        <p:spPr>
          <a:xfrm>
            <a:off x="304800" y="1570856"/>
            <a:ext cx="4716701" cy="2218184"/>
          </a:xfrm>
        </p:spPr>
        <p:txBody>
          <a:bodyPr/>
          <a:lstStyle/>
          <a:p>
            <a:r>
              <a:rPr lang="zh-CN" altLang="en-US" sz="2000" dirty="0">
                <a:latin typeface="宋体" panose="02010600030101010101" pitchFamily="2" charset="-122"/>
                <a:ea typeface="宋体" panose="02010600030101010101" pitchFamily="2" charset="-122"/>
              </a:rPr>
              <a:t>陆地碳循环模型是估计和预测不同尺度碳收支分布格局和变化趋势的重要手段。随着陆地碳循环模型的发展，其类型越来越多样，机理越来越复杂</a:t>
            </a:r>
            <a:r>
              <a:rPr lang="zh-CN" altLang="en-US" sz="2000" dirty="0" smtClean="0">
                <a:latin typeface="宋体" panose="02010600030101010101" pitchFamily="2" charset="-122"/>
                <a:ea typeface="宋体" panose="02010600030101010101" pitchFamily="2" charset="-122"/>
              </a:rPr>
              <a:t>，模型运行结果有较大的不确定性，模型在</a:t>
            </a:r>
            <a:r>
              <a:rPr lang="zh-CN" altLang="en-US" sz="2000" dirty="0">
                <a:latin typeface="宋体" panose="02010600030101010101" pitchFamily="2" charset="-122"/>
                <a:ea typeface="宋体" panose="02010600030101010101" pitchFamily="2" charset="-122"/>
              </a:rPr>
              <a:t>应用时往往难以选择</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p:txBody>
      </p:sp>
      <p:sp>
        <p:nvSpPr>
          <p:cNvPr id="7" name="内容占位符 2"/>
          <p:cNvSpPr txBox="1">
            <a:spLocks/>
          </p:cNvSpPr>
          <p:nvPr/>
        </p:nvSpPr>
        <p:spPr bwMode="auto">
          <a:xfrm>
            <a:off x="304800" y="3933056"/>
            <a:ext cx="7867600" cy="21602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000" kern="0" dirty="0" smtClean="0">
                <a:latin typeface="宋体" panose="02010600030101010101" pitchFamily="2" charset="-122"/>
                <a:ea typeface="宋体" panose="02010600030101010101" pitchFamily="2" charset="-122"/>
              </a:rPr>
              <a:t>对此，国际上开展了多次碳循环模型对比计划，包括</a:t>
            </a:r>
            <a:r>
              <a:rPr lang="zh-CN" altLang="en-US" sz="2000" kern="0" dirty="0" smtClean="0">
                <a:solidFill>
                  <a:srgbClr val="FF0000"/>
                </a:solidFill>
                <a:latin typeface="宋体" panose="02010600030101010101" pitchFamily="2" charset="-122"/>
                <a:ea typeface="宋体" panose="02010600030101010101" pitchFamily="2" charset="-122"/>
              </a:rPr>
              <a:t>耦合模型对比计划（</a:t>
            </a:r>
            <a:r>
              <a:rPr lang="en-US" altLang="zh-CN" sz="2000" kern="0" dirty="0" smtClean="0">
                <a:solidFill>
                  <a:srgbClr val="FF0000"/>
                </a:solidFill>
                <a:latin typeface="宋体" panose="02010600030101010101" pitchFamily="2" charset="-122"/>
                <a:ea typeface="宋体" panose="02010600030101010101" pitchFamily="2" charset="-122"/>
              </a:rPr>
              <a:t>CMIP</a:t>
            </a:r>
            <a:r>
              <a:rPr lang="zh-CN" altLang="en-US" sz="2000" kern="0" dirty="0" smtClean="0">
                <a:solidFill>
                  <a:srgbClr val="FF0000"/>
                </a:solidFill>
                <a:latin typeface="宋体" panose="02010600030101010101" pitchFamily="2" charset="-122"/>
                <a:ea typeface="宋体" panose="02010600030101010101" pitchFamily="2" charset="-122"/>
              </a:rPr>
              <a:t>）</a:t>
            </a:r>
            <a:r>
              <a:rPr lang="zh-CN" altLang="en-US" sz="2000" kern="0" dirty="0" smtClean="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全球分析、集成和建模计划（</a:t>
            </a:r>
            <a:r>
              <a:rPr lang="en-US" altLang="zh-CN" sz="2000" kern="0" dirty="0" smtClean="0">
                <a:solidFill>
                  <a:srgbClr val="FF0000"/>
                </a:solidFill>
                <a:latin typeface="宋体" panose="02010600030101010101" pitchFamily="2" charset="-122"/>
                <a:ea typeface="宋体" panose="02010600030101010101" pitchFamily="2" charset="-122"/>
              </a:rPr>
              <a:t>GAIM</a:t>
            </a:r>
            <a:r>
              <a:rPr lang="zh-CN" altLang="en-US" sz="2000" kern="0" dirty="0" smtClean="0">
                <a:solidFill>
                  <a:srgbClr val="FF0000"/>
                </a:solidFill>
                <a:latin typeface="宋体" panose="02010600030101010101" pitchFamily="2" charset="-122"/>
                <a:ea typeface="宋体" panose="02010600030101010101" pitchFamily="2" charset="-122"/>
              </a:rPr>
              <a:t>）</a:t>
            </a:r>
            <a:r>
              <a:rPr lang="zh-CN" altLang="en-US" sz="2000" kern="0" dirty="0" smtClean="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大尺度生物圈与大气数据模型对比计划（</a:t>
            </a:r>
            <a:r>
              <a:rPr lang="en-US" altLang="zh-CN" sz="2000" kern="0" dirty="0" smtClean="0">
                <a:solidFill>
                  <a:srgbClr val="FF0000"/>
                </a:solidFill>
                <a:latin typeface="宋体" panose="02010600030101010101" pitchFamily="2" charset="-122"/>
                <a:ea typeface="宋体" panose="02010600030101010101" pitchFamily="2" charset="-122"/>
              </a:rPr>
              <a:t>LBA-DMIP</a:t>
            </a:r>
            <a:r>
              <a:rPr lang="zh-CN" altLang="en-US" sz="2000" kern="0" dirty="0" smtClean="0">
                <a:solidFill>
                  <a:srgbClr val="FF0000"/>
                </a:solidFill>
                <a:latin typeface="宋体" panose="02010600030101010101" pitchFamily="2" charset="-122"/>
                <a:ea typeface="宋体" panose="02010600030101010101" pitchFamily="2" charset="-122"/>
              </a:rPr>
              <a:t>）</a:t>
            </a:r>
            <a:r>
              <a:rPr lang="zh-CN" altLang="en-US" sz="2000" kern="0" dirty="0" smtClean="0">
                <a:latin typeface="宋体" panose="02010600030101010101" pitchFamily="2" charset="-122"/>
                <a:ea typeface="宋体" panose="02010600030101010101" pitchFamily="2" charset="-122"/>
              </a:rPr>
              <a:t>等，开展陆地碳循环模型的对比是碳循环模型领域的研究热点和难点。</a:t>
            </a:r>
            <a:endParaRPr lang="en-US" altLang="zh-CN" sz="2000" kern="0" dirty="0" smtClean="0">
              <a:latin typeface="宋体" panose="02010600030101010101" pitchFamily="2" charset="-122"/>
              <a:ea typeface="宋体" panose="02010600030101010101" pitchFamily="2" charset="-122"/>
            </a:endParaRPr>
          </a:p>
        </p:txBody>
      </p:sp>
      <p:sp>
        <p:nvSpPr>
          <p:cNvPr id="8"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en-US" altLang="zh-CN" sz="2000" kern="0" dirty="0" smtClean="0">
                <a:latin typeface="宋体" panose="02010600030101010101" pitchFamily="2" charset="-122"/>
                <a:ea typeface="宋体" panose="02010600030101010101" pitchFamily="2" charset="-122"/>
              </a:rPr>
              <a:t>1.1 </a:t>
            </a:r>
            <a:r>
              <a:rPr lang="zh-CN" altLang="en-US" sz="2000" kern="0" dirty="0" smtClean="0">
                <a:latin typeface="宋体" panose="02010600030101010101" pitchFamily="2" charset="-122"/>
                <a:ea typeface="宋体" panose="02010600030101010101" pitchFamily="2" charset="-122"/>
              </a:rPr>
              <a:t>研究背景</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3</a:t>
            </a:fld>
            <a:endParaRPr lang="zh-CN" altLang="en-US"/>
          </a:p>
        </p:txBody>
      </p:sp>
      <p:sp>
        <p:nvSpPr>
          <p:cNvPr id="5" name="AutoShape 8" descr="https://esgf-node.llnl.gov/site_media/logos/180712_WCRP-CMIP6_540x100px_72dpi.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1" name="组合 10"/>
          <p:cNvGrpSpPr/>
          <p:nvPr/>
        </p:nvGrpSpPr>
        <p:grpSpPr>
          <a:xfrm>
            <a:off x="5208389" y="1399555"/>
            <a:ext cx="2876599" cy="2255090"/>
            <a:chOff x="5280521" y="1533950"/>
            <a:chExt cx="2876599" cy="2255090"/>
          </a:xfrm>
        </p:grpSpPr>
        <p:pic>
          <p:nvPicPr>
            <p:cNvPr id="4098" name="Picture 2" descr="https://www.climatemodeling.org/c-lamp/images/c-lamp_banne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1324" y="2125597"/>
              <a:ext cx="2641972" cy="5460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0" name="Picture 4" descr="http://gaim.unh.edu/Structure/Intercomparison/EMDI/banne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9625" y="3503290"/>
              <a:ext cx="2857495" cy="285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2" name="Picture 6" descr="http://gaim.unh.edu/gif/Logos/gaimtxt.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9625" y="2856358"/>
              <a:ext cx="2762250" cy="4286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0521" y="1533950"/>
              <a:ext cx="2642775" cy="489402"/>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774482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151582"/>
          </a:xfrm>
        </p:spPr>
        <p:txBody>
          <a:bodyPr/>
          <a:lstStyle/>
          <a:p>
            <a:pPr marL="0" lvl="0" indent="0">
              <a:buNone/>
            </a:pPr>
            <a:endParaRPr lang="en-US" altLang="zh-CN" sz="2000" dirty="0">
              <a:latin typeface="宋体" panose="02010600030101010101" pitchFamily="2" charset="-122"/>
              <a:ea typeface="宋体" panose="02010600030101010101" pitchFamily="2" charset="-122"/>
            </a:endParaRPr>
          </a:p>
          <a:p>
            <a:pPr marL="0" lvl="0" indent="0">
              <a:buNone/>
            </a:pP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4.2.3 </a:t>
            </a:r>
            <a:r>
              <a:rPr lang="zh-CN" altLang="en-US" sz="2400" dirty="0" smtClean="0"/>
              <a:t>陆地</a:t>
            </a:r>
            <a:r>
              <a:rPr lang="zh-CN" altLang="en-US" sz="2400" dirty="0"/>
              <a:t>碳循环数据和模型服务</a:t>
            </a:r>
            <a:r>
              <a:rPr lang="zh-CN" altLang="en-US" sz="2400" dirty="0" smtClean="0"/>
              <a:t>容器</a:t>
            </a:r>
            <a:endParaRPr lang="zh-CN" altLang="en-US" sz="2400" dirty="0"/>
          </a:p>
        </p:txBody>
      </p:sp>
      <p:sp>
        <p:nvSpPr>
          <p:cNvPr id="4" name="内容占位符 2"/>
          <p:cNvSpPr txBox="1">
            <a:spLocks/>
          </p:cNvSpPr>
          <p:nvPr/>
        </p:nvSpPr>
        <p:spPr bwMode="auto">
          <a:xfrm>
            <a:off x="304800" y="1066799"/>
            <a:ext cx="6859488" cy="12100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zh-CN" altLang="en-US" sz="2000" kern="0" dirty="0" smtClean="0">
                <a:latin typeface="宋体" panose="02010600030101010101" pitchFamily="2" charset="-122"/>
                <a:ea typeface="宋体" panose="02010600030101010101" pitchFamily="2" charset="-122"/>
              </a:rPr>
              <a:t>本文将服务容器定义为微服务的承载工具，提供对微服务的管理功能。服务容器将数据和模型资源通过</a:t>
            </a:r>
            <a:r>
              <a:rPr lang="en-US" altLang="zh-CN" sz="2000" kern="0" dirty="0" smtClean="0">
                <a:latin typeface="宋体" panose="02010600030101010101" pitchFamily="2" charset="-122"/>
                <a:ea typeface="宋体" panose="02010600030101010101" pitchFamily="2" charset="-122"/>
              </a:rPr>
              <a:t>REST API</a:t>
            </a:r>
            <a:r>
              <a:rPr lang="zh-CN" altLang="en-US" sz="2000" kern="0" dirty="0" smtClean="0">
                <a:latin typeface="宋体" panose="02010600030101010101" pitchFamily="2" charset="-122"/>
                <a:ea typeface="宋体" panose="02010600030101010101" pitchFamily="2" charset="-122"/>
              </a:rPr>
              <a:t>暴露出来，提供从客户端访问这些组件的能力。</a:t>
            </a:r>
            <a:endParaRPr lang="en-US" altLang="zh-CN" sz="2000" kern="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30</a:t>
            </a:fld>
            <a:endParaRPr lang="zh-CN" altLang="en-US"/>
          </a:p>
        </p:txBody>
      </p:sp>
      <p:pic>
        <p:nvPicPr>
          <p:cNvPr id="7" name="图片 6"/>
          <p:cNvPicPr>
            <a:picLocks noChangeAspect="1"/>
          </p:cNvPicPr>
          <p:nvPr/>
        </p:nvPicPr>
        <p:blipFill>
          <a:blip r:embed="rId3"/>
          <a:stretch>
            <a:fillRect/>
          </a:stretch>
        </p:blipFill>
        <p:spPr>
          <a:xfrm>
            <a:off x="1259632" y="2437238"/>
            <a:ext cx="5290195" cy="4166762"/>
          </a:xfrm>
          <a:prstGeom prst="rect">
            <a:avLst/>
          </a:prstGeom>
        </p:spPr>
      </p:pic>
    </p:spTree>
    <p:extLst>
      <p:ext uri="{BB962C8B-B14F-4D97-AF65-F5344CB8AC3E}">
        <p14:creationId xmlns:p14="http://schemas.microsoft.com/office/powerpoint/2010/main" val="3979641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1223590"/>
          </a:xfrm>
        </p:spPr>
        <p:txBody>
          <a:bodyPr/>
          <a:lstStyle/>
          <a:p>
            <a:pPr marL="0" lvl="0" indent="0">
              <a:buNone/>
            </a:pPr>
            <a:endParaRPr lang="en-US" altLang="zh-CN" sz="2000" dirty="0">
              <a:latin typeface="宋体" panose="02010600030101010101" pitchFamily="2" charset="-122"/>
              <a:ea typeface="宋体" panose="02010600030101010101" pitchFamily="2" charset="-122"/>
            </a:endParaRPr>
          </a:p>
          <a:p>
            <a:pPr marL="0" lvl="0" indent="0">
              <a:buNone/>
            </a:pP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4.2.3 </a:t>
            </a:r>
            <a:r>
              <a:rPr lang="zh-CN" altLang="en-US" sz="2400" dirty="0" smtClean="0"/>
              <a:t>陆地</a:t>
            </a:r>
            <a:r>
              <a:rPr lang="zh-CN" altLang="en-US" sz="2400" dirty="0"/>
              <a:t>碳循环数据和模型服务</a:t>
            </a:r>
            <a:r>
              <a:rPr lang="zh-CN" altLang="en-US" sz="2400" dirty="0" smtClean="0"/>
              <a:t>容器</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31</a:t>
            </a:fld>
            <a:endParaRPr lang="zh-CN" altLang="en-US"/>
          </a:p>
        </p:txBody>
      </p:sp>
      <p:sp>
        <p:nvSpPr>
          <p:cNvPr id="6" name="内容占位符 2"/>
          <p:cNvSpPr txBox="1">
            <a:spLocks/>
          </p:cNvSpPr>
          <p:nvPr/>
        </p:nvSpPr>
        <p:spPr bwMode="auto">
          <a:xfrm>
            <a:off x="323850" y="1583779"/>
            <a:ext cx="7867600" cy="6210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endParaRPr lang="zh-CN" altLang="zh-CN" sz="2000" kern="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31650" y="1772816"/>
            <a:ext cx="4760474" cy="1792731"/>
          </a:xfrm>
          <a:prstGeom prst="rect">
            <a:avLst/>
          </a:prstGeom>
        </p:spPr>
      </p:pic>
      <p:pic>
        <p:nvPicPr>
          <p:cNvPr id="7" name="图片 6"/>
          <p:cNvPicPr>
            <a:picLocks noChangeAspect="1"/>
          </p:cNvPicPr>
          <p:nvPr/>
        </p:nvPicPr>
        <p:blipFill>
          <a:blip r:embed="rId4"/>
          <a:stretch>
            <a:fillRect/>
          </a:stretch>
        </p:blipFill>
        <p:spPr>
          <a:xfrm>
            <a:off x="2236424" y="4036112"/>
            <a:ext cx="4821019" cy="2636911"/>
          </a:xfrm>
          <a:prstGeom prst="rect">
            <a:avLst/>
          </a:prstGeom>
        </p:spPr>
      </p:pic>
      <p:pic>
        <p:nvPicPr>
          <p:cNvPr id="9" name="图片 8"/>
          <p:cNvPicPr>
            <a:picLocks noChangeAspect="1"/>
          </p:cNvPicPr>
          <p:nvPr/>
        </p:nvPicPr>
        <p:blipFill>
          <a:blip r:embed="rId5"/>
          <a:stretch>
            <a:fillRect/>
          </a:stretch>
        </p:blipFill>
        <p:spPr>
          <a:xfrm>
            <a:off x="4700210" y="1458959"/>
            <a:ext cx="4443790" cy="2420006"/>
          </a:xfrm>
          <a:prstGeom prst="rect">
            <a:avLst/>
          </a:prstGeom>
        </p:spPr>
      </p:pic>
      <p:sp>
        <p:nvSpPr>
          <p:cNvPr id="10" name="矩形 9"/>
          <p:cNvSpPr/>
          <p:nvPr/>
        </p:nvSpPr>
        <p:spPr>
          <a:xfrm>
            <a:off x="107504" y="1740926"/>
            <a:ext cx="1479332"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模型服务接口</a:t>
            </a:r>
            <a:endParaRPr lang="zh-CN" altLang="en-US" sz="1400" dirty="0"/>
          </a:p>
        </p:txBody>
      </p:sp>
      <p:sp>
        <p:nvSpPr>
          <p:cNvPr id="11" name="矩形 10"/>
          <p:cNvSpPr/>
          <p:nvPr/>
        </p:nvSpPr>
        <p:spPr>
          <a:xfrm>
            <a:off x="4760474" y="1340768"/>
            <a:ext cx="1395702"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数据服务接口</a:t>
            </a:r>
            <a:endParaRPr lang="zh-CN" altLang="en-US" sz="1400" dirty="0"/>
          </a:p>
        </p:txBody>
      </p:sp>
      <p:sp>
        <p:nvSpPr>
          <p:cNvPr id="12" name="矩形 11"/>
          <p:cNvSpPr/>
          <p:nvPr/>
        </p:nvSpPr>
        <p:spPr>
          <a:xfrm>
            <a:off x="2339752" y="3933056"/>
            <a:ext cx="1368152"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模型调用接口</a:t>
            </a:r>
            <a:endParaRPr lang="zh-CN" altLang="en-US" sz="1400" dirty="0"/>
          </a:p>
        </p:txBody>
      </p:sp>
    </p:spTree>
    <p:extLst>
      <p:ext uri="{BB962C8B-B14F-4D97-AF65-F5344CB8AC3E}">
        <p14:creationId xmlns:p14="http://schemas.microsoft.com/office/powerpoint/2010/main" val="1509862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 </a:t>
            </a:r>
            <a:r>
              <a:rPr lang="zh-CN" altLang="en-US" sz="2400" dirty="0" smtClean="0"/>
              <a:t>开放式陆地碳循环模型对比引擎</a:t>
            </a:r>
            <a:endParaRPr lang="zh-CN" altLang="en-US" sz="2400" dirty="0"/>
          </a:p>
        </p:txBody>
      </p:sp>
      <p:sp>
        <p:nvSpPr>
          <p:cNvPr id="44"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31</a:t>
            </a:r>
            <a:endParaRPr lang="zh-CN" altLang="en-US" sz="1000" dirty="0">
              <a:ea typeface="宋体" charset="-122"/>
            </a:endParaRPr>
          </a:p>
        </p:txBody>
      </p:sp>
      <p:grpSp>
        <p:nvGrpSpPr>
          <p:cNvPr id="10" name="组合 9"/>
          <p:cNvGrpSpPr/>
          <p:nvPr/>
        </p:nvGrpSpPr>
        <p:grpSpPr>
          <a:xfrm>
            <a:off x="971600" y="1557338"/>
            <a:ext cx="6096000" cy="2767696"/>
            <a:chOff x="1403648" y="1844824"/>
            <a:chExt cx="6096000" cy="2767696"/>
          </a:xfrm>
        </p:grpSpPr>
        <p:graphicFrame>
          <p:nvGraphicFramePr>
            <p:cNvPr id="11" name="图示 10"/>
            <p:cNvGraphicFramePr/>
            <p:nvPr>
              <p:extLst>
                <p:ext uri="{D42A27DB-BD31-4B8C-83A1-F6EECF244321}">
                  <p14:modId xmlns:p14="http://schemas.microsoft.com/office/powerpoint/2010/main" val="1505992811"/>
                </p:ext>
              </p:extLst>
            </p:nvPr>
          </p:nvGraphicFramePr>
          <p:xfrm>
            <a:off x="1403648" y="1844824"/>
            <a:ext cx="6096000" cy="2767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6"/>
            <p:cNvSpPr txBox="1">
              <a:spLocks noChangeArrowheads="1"/>
            </p:cNvSpPr>
            <p:nvPr/>
          </p:nvSpPr>
          <p:spPr bwMode="auto">
            <a:xfrm>
              <a:off x="1607892" y="2180109"/>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13" name="TextBox 7"/>
            <p:cNvSpPr txBox="1">
              <a:spLocks noChangeArrowheads="1"/>
            </p:cNvSpPr>
            <p:nvPr/>
          </p:nvSpPr>
          <p:spPr bwMode="auto">
            <a:xfrm>
              <a:off x="1833140" y="3004052"/>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sp>
          <p:nvSpPr>
            <p:cNvPr id="14" name="TextBox 8"/>
            <p:cNvSpPr txBox="1">
              <a:spLocks noChangeArrowheads="1"/>
            </p:cNvSpPr>
            <p:nvPr/>
          </p:nvSpPr>
          <p:spPr bwMode="auto">
            <a:xfrm>
              <a:off x="1625565" y="3827995"/>
              <a:ext cx="430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3</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2923363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3331096" cy="4247926"/>
          </a:xfrm>
        </p:spPr>
        <p:txBody>
          <a:bodyPr/>
          <a:lstStyle/>
          <a:p>
            <a:pPr lvl="0"/>
            <a:r>
              <a:rPr lang="zh-CN" altLang="en-US" sz="2000" dirty="0" smtClean="0">
                <a:latin typeface="宋体" panose="02010600030101010101" pitchFamily="2" charset="-122"/>
                <a:ea typeface="宋体" panose="02010600030101010101" pitchFamily="2" charset="-122"/>
              </a:rPr>
              <a:t>陆地碳循环模型对比方法</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统计学对比方法</a:t>
            </a:r>
            <a:endParaRPr lang="en-US" altLang="zh-CN" sz="16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标准差</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均方根误差</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决定系数</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效率系数</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超级集合</a:t>
            </a:r>
            <a:endParaRPr lang="en-US" altLang="zh-CN" sz="14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可视化对比方法</a:t>
            </a:r>
            <a:endParaRPr lang="en-US" altLang="zh-CN" sz="16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泰勒图</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时间序列折线图</a:t>
            </a:r>
            <a:endParaRPr lang="en-US" altLang="zh-CN" sz="1400" dirty="0" smtClean="0">
              <a:latin typeface="宋体" panose="02010600030101010101" pitchFamily="2" charset="-122"/>
              <a:ea typeface="宋体" panose="02010600030101010101" pitchFamily="2" charset="-122"/>
            </a:endParaRPr>
          </a:p>
          <a:p>
            <a:pPr lvl="2"/>
            <a:r>
              <a:rPr lang="zh-CN" altLang="en-US" sz="1400" dirty="0" smtClean="0">
                <a:latin typeface="宋体" panose="02010600030101010101" pitchFamily="2" charset="-122"/>
                <a:ea typeface="宋体" panose="02010600030101010101" pitchFamily="2" charset="-122"/>
              </a:rPr>
              <a:t>专题图</a:t>
            </a:r>
            <a:endParaRPr lang="en-US" altLang="zh-CN" sz="1400" dirty="0" smtClean="0">
              <a:latin typeface="宋体" panose="02010600030101010101" pitchFamily="2" charset="-122"/>
              <a:ea typeface="宋体" panose="02010600030101010101" pitchFamily="2" charset="-122"/>
            </a:endParaRPr>
          </a:p>
          <a:p>
            <a:pPr lvl="2"/>
            <a:r>
              <a:rPr lang="zh-CN" altLang="en-US" sz="1400" dirty="0">
                <a:latin typeface="宋体" panose="02010600030101010101" pitchFamily="2" charset="-122"/>
                <a:ea typeface="宋体" panose="02010600030101010101" pitchFamily="2" charset="-122"/>
              </a:rPr>
              <a:t>热力</a:t>
            </a:r>
            <a:r>
              <a:rPr lang="zh-CN" altLang="en-US" sz="1400" dirty="0" smtClean="0">
                <a:latin typeface="宋体" panose="02010600030101010101" pitchFamily="2" charset="-122"/>
                <a:ea typeface="宋体" panose="02010600030101010101" pitchFamily="2" charset="-122"/>
              </a:rPr>
              <a:t>图</a:t>
            </a:r>
            <a:endParaRPr lang="en-US" altLang="zh-CN" sz="1400" dirty="0" smtClean="0">
              <a:latin typeface="宋体" panose="02010600030101010101" pitchFamily="2" charset="-122"/>
              <a:ea typeface="宋体" panose="02010600030101010101" pitchFamily="2" charset="-122"/>
            </a:endParaRPr>
          </a:p>
          <a:p>
            <a:pPr lvl="2"/>
            <a:r>
              <a:rPr lang="zh-CN" altLang="en-US" sz="1400" dirty="0">
                <a:latin typeface="宋体" panose="02010600030101010101" pitchFamily="2" charset="-122"/>
                <a:ea typeface="宋体" panose="02010600030101010101" pitchFamily="2" charset="-122"/>
              </a:rPr>
              <a:t>纬向图</a:t>
            </a:r>
            <a:endParaRPr lang="zh-CN" altLang="zh-CN" sz="14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4.3.1 </a:t>
            </a:r>
            <a:r>
              <a:rPr lang="zh-CN" altLang="en-US" sz="2400" dirty="0" smtClean="0"/>
              <a:t>陆地碳循环</a:t>
            </a:r>
            <a:r>
              <a:rPr lang="zh-CN" altLang="en-US" sz="2400" dirty="0"/>
              <a:t>开放式</a:t>
            </a:r>
            <a:r>
              <a:rPr lang="zh-CN" altLang="en-US" sz="2400" dirty="0" smtClean="0"/>
              <a:t>对比方法组件</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33</a:t>
            </a:fld>
            <a:endParaRPr lang="zh-CN" altLang="en-US"/>
          </a:p>
        </p:txBody>
      </p:sp>
      <p:sp>
        <p:nvSpPr>
          <p:cNvPr id="6" name="内容占位符 2"/>
          <p:cNvSpPr txBox="1">
            <a:spLocks/>
          </p:cNvSpPr>
          <p:nvPr/>
        </p:nvSpPr>
        <p:spPr bwMode="auto">
          <a:xfrm>
            <a:off x="4067944" y="1557338"/>
            <a:ext cx="3528392" cy="33838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000" kern="0" dirty="0" smtClean="0">
                <a:latin typeface="宋体" panose="02010600030101010101" pitchFamily="2" charset="-122"/>
                <a:ea typeface="宋体" panose="02010600030101010101" pitchFamily="2" charset="-122"/>
              </a:rPr>
              <a:t>对比方法的异构性</a:t>
            </a:r>
            <a:endParaRPr lang="en-US" altLang="zh-CN" sz="2000" kern="0" dirty="0" smtClean="0">
              <a:latin typeface="宋体" panose="02010600030101010101" pitchFamily="2" charset="-122"/>
              <a:ea typeface="宋体" panose="02010600030101010101" pitchFamily="2" charset="-122"/>
            </a:endParaRPr>
          </a:p>
          <a:p>
            <a:pPr lvl="1"/>
            <a:r>
              <a:rPr lang="zh-CN" altLang="en-US" sz="1600" kern="0" dirty="0" smtClean="0">
                <a:latin typeface="宋体" panose="02010600030101010101" pitchFamily="2" charset="-122"/>
                <a:ea typeface="宋体" panose="02010600030101010101" pitchFamily="2" charset="-122"/>
              </a:rPr>
              <a:t>输出形式</a:t>
            </a:r>
            <a:endParaRPr lang="en-US" altLang="zh-CN" sz="1600" kern="0" dirty="0" smtClean="0">
              <a:latin typeface="宋体" panose="02010600030101010101" pitchFamily="2" charset="-122"/>
              <a:ea typeface="宋体" panose="02010600030101010101" pitchFamily="2" charset="-122"/>
            </a:endParaRPr>
          </a:p>
          <a:p>
            <a:pPr lvl="2"/>
            <a:r>
              <a:rPr lang="zh-CN" altLang="en-US" sz="1400" kern="0" dirty="0" smtClean="0">
                <a:latin typeface="宋体" panose="02010600030101010101" pitchFamily="2" charset="-122"/>
                <a:ea typeface="宋体" panose="02010600030101010101" pitchFamily="2" charset="-122"/>
              </a:rPr>
              <a:t>标准输出流</a:t>
            </a:r>
            <a:endParaRPr lang="en-US" altLang="zh-CN" sz="1400" kern="0" dirty="0" smtClean="0">
              <a:latin typeface="宋体" panose="02010600030101010101" pitchFamily="2" charset="-122"/>
              <a:ea typeface="宋体" panose="02010600030101010101" pitchFamily="2" charset="-122"/>
            </a:endParaRPr>
          </a:p>
          <a:p>
            <a:pPr lvl="2"/>
            <a:r>
              <a:rPr lang="zh-CN" altLang="en-US" sz="1400" kern="0" dirty="0" smtClean="0">
                <a:latin typeface="宋体" panose="02010600030101010101" pitchFamily="2" charset="-122"/>
                <a:ea typeface="宋体" panose="02010600030101010101" pitchFamily="2" charset="-122"/>
              </a:rPr>
              <a:t>文件</a:t>
            </a:r>
            <a:endParaRPr lang="en-US" altLang="zh-CN" sz="1400" kern="0" dirty="0" smtClean="0">
              <a:latin typeface="宋体" panose="02010600030101010101" pitchFamily="2" charset="-122"/>
              <a:ea typeface="宋体" panose="02010600030101010101" pitchFamily="2" charset="-122"/>
            </a:endParaRPr>
          </a:p>
          <a:p>
            <a:pPr lvl="1"/>
            <a:r>
              <a:rPr lang="zh-CN" altLang="en-US" sz="1600" kern="0" dirty="0" smtClean="0">
                <a:latin typeface="宋体" panose="02010600030101010101" pitchFamily="2" charset="-122"/>
                <a:ea typeface="宋体" panose="02010600030101010101" pitchFamily="2" charset="-122"/>
              </a:rPr>
              <a:t>是否有观测数据集参与对比</a:t>
            </a:r>
            <a:endParaRPr lang="en-US" altLang="zh-CN" sz="1600" kern="0" dirty="0" smtClean="0">
              <a:latin typeface="宋体" panose="02010600030101010101" pitchFamily="2" charset="-122"/>
              <a:ea typeface="宋体" panose="02010600030101010101" pitchFamily="2" charset="-122"/>
            </a:endParaRPr>
          </a:p>
          <a:p>
            <a:pPr lvl="2"/>
            <a:r>
              <a:rPr lang="zh-CN" altLang="en-US" sz="1400" kern="0" dirty="0" smtClean="0">
                <a:latin typeface="宋体" panose="02010600030101010101" pitchFamily="2" charset="-122"/>
                <a:ea typeface="宋体" panose="02010600030101010101" pitchFamily="2" charset="-122"/>
              </a:rPr>
              <a:t>交叉对比</a:t>
            </a:r>
            <a:endParaRPr lang="en-US" altLang="zh-CN" sz="1400" kern="0" dirty="0" smtClean="0">
              <a:latin typeface="宋体" panose="02010600030101010101" pitchFamily="2" charset="-122"/>
              <a:ea typeface="宋体" panose="02010600030101010101" pitchFamily="2" charset="-122"/>
            </a:endParaRPr>
          </a:p>
          <a:p>
            <a:pPr lvl="2"/>
            <a:r>
              <a:rPr lang="zh-CN" altLang="en-US" sz="1400" kern="0" dirty="0" smtClean="0">
                <a:latin typeface="宋体" panose="02010600030101010101" pitchFamily="2" charset="-122"/>
                <a:ea typeface="宋体" panose="02010600030101010101" pitchFamily="2" charset="-122"/>
              </a:rPr>
              <a:t>验证对比</a:t>
            </a:r>
            <a:endParaRPr lang="en-US" altLang="zh-CN" sz="1400" kern="0" dirty="0" smtClean="0">
              <a:latin typeface="宋体" panose="02010600030101010101" pitchFamily="2" charset="-122"/>
              <a:ea typeface="宋体" panose="02010600030101010101" pitchFamily="2" charset="-122"/>
            </a:endParaRPr>
          </a:p>
          <a:p>
            <a:pPr lvl="1"/>
            <a:r>
              <a:rPr lang="zh-CN" altLang="en-US" sz="1600" kern="0" dirty="0" smtClean="0">
                <a:latin typeface="宋体" panose="02010600030101010101" pitchFamily="2" charset="-122"/>
                <a:ea typeface="宋体" panose="02010600030101010101" pitchFamily="2" charset="-122"/>
              </a:rPr>
              <a:t>对比的空间尺度</a:t>
            </a:r>
            <a:endParaRPr lang="en-US" altLang="zh-CN" sz="1600" kern="0" dirty="0" smtClean="0">
              <a:latin typeface="宋体" panose="02010600030101010101" pitchFamily="2" charset="-122"/>
              <a:ea typeface="宋体" panose="02010600030101010101" pitchFamily="2" charset="-122"/>
            </a:endParaRPr>
          </a:p>
          <a:p>
            <a:pPr lvl="2"/>
            <a:r>
              <a:rPr lang="zh-CN" altLang="en-US" sz="1400" kern="0" dirty="0" smtClean="0">
                <a:latin typeface="宋体" panose="02010600030101010101" pitchFamily="2" charset="-122"/>
                <a:ea typeface="宋体" panose="02010600030101010101" pitchFamily="2" charset="-122"/>
              </a:rPr>
              <a:t>站点尺度</a:t>
            </a:r>
            <a:endParaRPr lang="en-US" altLang="zh-CN" sz="1400" kern="0" dirty="0" smtClean="0">
              <a:latin typeface="宋体" panose="02010600030101010101" pitchFamily="2" charset="-122"/>
              <a:ea typeface="宋体" panose="02010600030101010101" pitchFamily="2" charset="-122"/>
            </a:endParaRPr>
          </a:p>
          <a:p>
            <a:pPr lvl="2"/>
            <a:r>
              <a:rPr lang="zh-CN" altLang="en-US" sz="1400" kern="0" dirty="0" smtClean="0">
                <a:latin typeface="宋体" panose="02010600030101010101" pitchFamily="2" charset="-122"/>
                <a:ea typeface="宋体" panose="02010600030101010101" pitchFamily="2" charset="-122"/>
              </a:rPr>
              <a:t>全球尺度</a:t>
            </a:r>
            <a:endParaRPr lang="en-US" altLang="zh-CN" sz="1400" kern="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84085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4354782" cy="1367606"/>
          </a:xfrm>
        </p:spPr>
        <p:txBody>
          <a:bodyPr/>
          <a:lstStyle/>
          <a:p>
            <a:pPr lvl="0"/>
            <a:r>
              <a:rPr lang="zh-CN" altLang="en-US" sz="2000" dirty="0">
                <a:latin typeface="宋体" panose="02010600030101010101" pitchFamily="2" charset="-122"/>
                <a:ea typeface="宋体" panose="02010600030101010101" pitchFamily="2" charset="-122"/>
              </a:rPr>
              <a:t>陆地碳循环对比方法的结构化</a:t>
            </a:r>
            <a:r>
              <a:rPr lang="zh-CN" altLang="en-US" sz="2000" dirty="0" smtClean="0">
                <a:latin typeface="宋体" panose="02010600030101010101" pitchFamily="2" charset="-122"/>
                <a:ea typeface="宋体" panose="02010600030101010101" pitchFamily="2" charset="-122"/>
              </a:rPr>
              <a:t>表达</a:t>
            </a:r>
            <a:endParaRPr lang="en-US" altLang="zh-CN" sz="20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基于模型描述文档做出</a:t>
            </a:r>
            <a:r>
              <a:rPr lang="zh-CN" altLang="en-US" sz="1600" dirty="0">
                <a:latin typeface="宋体" panose="02010600030101010101" pitchFamily="2" charset="-122"/>
                <a:ea typeface="宋体" panose="02010600030101010101" pitchFamily="2" charset="-122"/>
              </a:rPr>
              <a:t>扩展</a:t>
            </a:r>
            <a:r>
              <a:rPr lang="zh-CN" altLang="en-US" sz="1600" dirty="0" smtClean="0">
                <a:latin typeface="宋体" panose="02010600030101010101" pitchFamily="2" charset="-122"/>
                <a:ea typeface="宋体" panose="02010600030101010101" pitchFamily="2" charset="-122"/>
              </a:rPr>
              <a:t>，增加了对以上三点的结构化描述</a:t>
            </a:r>
            <a:r>
              <a:rPr lang="zh-CN" altLang="en-US" sz="1600" dirty="0">
                <a:latin typeface="宋体" panose="02010600030101010101" pitchFamily="2" charset="-122"/>
                <a:ea typeface="宋体" panose="02010600030101010101" pitchFamily="2" charset="-122"/>
              </a:rPr>
              <a:t>。</a:t>
            </a:r>
            <a:endParaRPr lang="zh-CN" altLang="zh-CN" sz="16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a:t>4.3.1 </a:t>
            </a:r>
            <a:r>
              <a:rPr lang="zh-CN" altLang="en-US" sz="2400" dirty="0"/>
              <a:t>陆地碳循环开放式对比方法组件</a:t>
            </a:r>
          </a:p>
        </p:txBody>
      </p:sp>
      <p:pic>
        <p:nvPicPr>
          <p:cNvPr id="14338" name="Picture 2" descr="G:\doc\papers\graduate-thesis\thuthesis\figures\jpg\Model1!ComparisonMethod_12.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696094" y="2039628"/>
            <a:ext cx="4484418" cy="362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1"/>
          </p:nvPr>
        </p:nvSpPr>
        <p:spPr/>
        <p:txBody>
          <a:bodyPr/>
          <a:lstStyle/>
          <a:p>
            <a:fld id="{57EA92A5-C027-4AA6-B826-350AEA676BBC}" type="slidenum">
              <a:rPr lang="zh-CN" altLang="en-US" smtClean="0"/>
              <a:pPr/>
              <a:t>34</a:t>
            </a:fld>
            <a:endParaRPr lang="zh-CN" altLang="en-US"/>
          </a:p>
        </p:txBody>
      </p:sp>
      <p:sp>
        <p:nvSpPr>
          <p:cNvPr id="7" name="内容占位符 2"/>
          <p:cNvSpPr txBox="1">
            <a:spLocks/>
          </p:cNvSpPr>
          <p:nvPr/>
        </p:nvSpPr>
        <p:spPr bwMode="auto">
          <a:xfrm>
            <a:off x="323850" y="3429000"/>
            <a:ext cx="4392166" cy="1397306"/>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000" kern="0" dirty="0">
                <a:latin typeface="宋体" panose="02010600030101010101" pitchFamily="2" charset="-122"/>
                <a:ea typeface="宋体" panose="02010600030101010101" pitchFamily="2" charset="-122"/>
              </a:rPr>
              <a:t>陆地碳循环对比方法的</a:t>
            </a:r>
            <a:r>
              <a:rPr lang="zh-CN" altLang="en-US" sz="2000" kern="0" dirty="0" smtClean="0">
                <a:latin typeface="宋体" panose="02010600030101010101" pitchFamily="2" charset="-122"/>
                <a:ea typeface="宋体" panose="02010600030101010101" pitchFamily="2" charset="-122"/>
              </a:rPr>
              <a:t>服务化流程</a:t>
            </a:r>
            <a:endParaRPr lang="en-US" altLang="zh-CN" sz="2000" kern="0" dirty="0" smtClean="0">
              <a:latin typeface="宋体" panose="02010600030101010101" pitchFamily="2" charset="-122"/>
              <a:ea typeface="宋体" panose="02010600030101010101" pitchFamily="2" charset="-122"/>
            </a:endParaRPr>
          </a:p>
          <a:p>
            <a:pPr lvl="1"/>
            <a:r>
              <a:rPr lang="zh-CN" altLang="en-US" sz="1600" kern="0" dirty="0" smtClean="0">
                <a:latin typeface="宋体" panose="02010600030101010101" pitchFamily="2" charset="-122"/>
                <a:ea typeface="宋体" panose="02010600030101010101" pitchFamily="2" charset="-122"/>
              </a:rPr>
              <a:t>脚本实现</a:t>
            </a:r>
            <a:r>
              <a:rPr lang="en-US" altLang="zh-CN" sz="1600" kern="0" dirty="0" smtClean="0">
                <a:latin typeface="宋体" panose="02010600030101010101" pitchFamily="2" charset="-122"/>
                <a:ea typeface="宋体" panose="02010600030101010101" pitchFamily="2" charset="-122"/>
              </a:rPr>
              <a:t>——</a:t>
            </a:r>
            <a:r>
              <a:rPr lang="zh-CN" altLang="en-US" sz="1600" kern="0" dirty="0" smtClean="0">
                <a:latin typeface="宋体" panose="02010600030101010101" pitchFamily="2" charset="-122"/>
                <a:ea typeface="宋体" panose="02010600030101010101" pitchFamily="2" charset="-122"/>
              </a:rPr>
              <a:t>异构性分析</a:t>
            </a:r>
            <a:r>
              <a:rPr lang="en-US" altLang="zh-CN" sz="1600" kern="0" dirty="0" smtClean="0">
                <a:latin typeface="宋体" panose="02010600030101010101" pitchFamily="2" charset="-122"/>
                <a:ea typeface="宋体" panose="02010600030101010101" pitchFamily="2" charset="-122"/>
              </a:rPr>
              <a:t>——</a:t>
            </a:r>
            <a:r>
              <a:rPr lang="zh-CN" altLang="en-US" sz="1600" kern="0" dirty="0" smtClean="0">
                <a:latin typeface="宋体" panose="02010600030101010101" pitchFamily="2" charset="-122"/>
                <a:ea typeface="宋体" panose="02010600030101010101" pitchFamily="2" charset="-122"/>
              </a:rPr>
              <a:t>结构化描述</a:t>
            </a:r>
            <a:r>
              <a:rPr lang="en-US" altLang="zh-CN" sz="1600" kern="0" dirty="0" smtClean="0">
                <a:latin typeface="宋体" panose="02010600030101010101" pitchFamily="2" charset="-122"/>
                <a:ea typeface="宋体" panose="02010600030101010101" pitchFamily="2" charset="-122"/>
              </a:rPr>
              <a:t>——</a:t>
            </a:r>
            <a:r>
              <a:rPr lang="zh-CN" altLang="en-US" sz="1600" kern="0" dirty="0" smtClean="0">
                <a:latin typeface="宋体" panose="02010600030101010101" pitchFamily="2" charset="-122"/>
                <a:ea typeface="宋体" panose="02010600030101010101" pitchFamily="2" charset="-122"/>
              </a:rPr>
              <a:t>标准化封装</a:t>
            </a:r>
            <a:r>
              <a:rPr lang="en-US" altLang="zh-CN" sz="1600" kern="0" dirty="0" smtClean="0">
                <a:latin typeface="宋体" panose="02010600030101010101" pitchFamily="2" charset="-122"/>
                <a:ea typeface="宋体" panose="02010600030101010101" pitchFamily="2" charset="-122"/>
              </a:rPr>
              <a:t>——</a:t>
            </a:r>
            <a:r>
              <a:rPr lang="zh-CN" altLang="en-US" sz="1600" kern="0" dirty="0" smtClean="0">
                <a:latin typeface="宋体" panose="02010600030101010101" pitchFamily="2" charset="-122"/>
                <a:ea typeface="宋体" panose="02010600030101010101" pitchFamily="2" charset="-122"/>
              </a:rPr>
              <a:t>资源部署</a:t>
            </a:r>
            <a:r>
              <a:rPr lang="en-US" altLang="zh-CN" sz="1600" kern="0" dirty="0" smtClean="0">
                <a:latin typeface="宋体" panose="02010600030101010101" pitchFamily="2" charset="-122"/>
                <a:ea typeface="宋体" panose="02010600030101010101" pitchFamily="2" charset="-122"/>
              </a:rPr>
              <a:t>——</a:t>
            </a:r>
            <a:r>
              <a:rPr lang="zh-CN" altLang="en-US" sz="1600" kern="0" dirty="0" smtClean="0">
                <a:latin typeface="宋体" panose="02010600030101010101" pitchFamily="2" charset="-122"/>
                <a:ea typeface="宋体" panose="02010600030101010101" pitchFamily="2" charset="-122"/>
              </a:rPr>
              <a:t>服务发布</a:t>
            </a:r>
            <a:endParaRPr lang="en-US" altLang="zh-CN" sz="1600" kern="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89171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64977"/>
            <a:ext cx="7867600" cy="1149945"/>
          </a:xfrm>
        </p:spPr>
        <p:txBody>
          <a:bodyPr/>
          <a:lstStyle/>
          <a:p>
            <a:pPr lvl="0"/>
            <a:r>
              <a:rPr lang="zh-CN" altLang="en-US" sz="2000" dirty="0" smtClean="0">
                <a:latin typeface="宋体" panose="02010600030101010101" pitchFamily="2" charset="-122"/>
                <a:ea typeface="宋体" panose="02010600030101010101" pitchFamily="2" charset="-122"/>
              </a:rPr>
              <a:t>对通量要素的语义化描述是实现对比方案的前提，本文通过设计陆地碳循环通量要素表和单位量纲表，结合单位量纲分析为数据重构服务提供语义参考。</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4.3.2.1 </a:t>
            </a:r>
            <a:r>
              <a:rPr lang="zh-CN" altLang="en-US" sz="2000" kern="0" dirty="0" smtClean="0">
                <a:latin typeface="宋体" panose="02010600030101010101" pitchFamily="2" charset="-122"/>
                <a:ea typeface="宋体" panose="02010600030101010101" pitchFamily="2" charset="-122"/>
              </a:rPr>
              <a:t>陆地</a:t>
            </a:r>
            <a:r>
              <a:rPr lang="zh-CN" altLang="en-US" sz="2000" kern="0" dirty="0">
                <a:latin typeface="宋体" panose="02010600030101010101" pitchFamily="2" charset="-122"/>
                <a:ea typeface="宋体" panose="02010600030101010101" pitchFamily="2" charset="-122"/>
              </a:rPr>
              <a:t>碳循环通量要素的语义描述</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4.3.2 </a:t>
            </a:r>
            <a:r>
              <a:rPr lang="zh-CN" altLang="en-US" sz="2400" dirty="0" smtClean="0"/>
              <a:t>陆地</a:t>
            </a:r>
            <a:r>
              <a:rPr lang="zh-CN" altLang="en-US" sz="2400" dirty="0"/>
              <a:t>碳循环模型开放式对比方案详细设计</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35</a:t>
            </a:fld>
            <a:endParaRPr lang="zh-CN" altLang="en-US"/>
          </a:p>
        </p:txBody>
      </p:sp>
      <p:pic>
        <p:nvPicPr>
          <p:cNvPr id="15362" name="Picture 2" descr="G:\doc\papers\graduate-thesis\thuthesis\figures\jpg\ModelComparison!3-2-unit-dimension_5.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286623" y="2714923"/>
            <a:ext cx="4363442" cy="156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5"/>
          <a:stretch>
            <a:fillRect/>
          </a:stretch>
        </p:blipFill>
        <p:spPr>
          <a:xfrm>
            <a:off x="4186136" y="4280992"/>
            <a:ext cx="2463929" cy="2577008"/>
          </a:xfrm>
          <a:prstGeom prst="rect">
            <a:avLst/>
          </a:prstGeom>
        </p:spPr>
      </p:pic>
      <p:pic>
        <p:nvPicPr>
          <p:cNvPr id="7" name="图片 6"/>
          <p:cNvPicPr>
            <a:picLocks noChangeAspect="1"/>
          </p:cNvPicPr>
          <p:nvPr/>
        </p:nvPicPr>
        <p:blipFill>
          <a:blip r:embed="rId6"/>
          <a:stretch>
            <a:fillRect/>
          </a:stretch>
        </p:blipFill>
        <p:spPr>
          <a:xfrm>
            <a:off x="1763688" y="4509120"/>
            <a:ext cx="1655063" cy="2313397"/>
          </a:xfrm>
          <a:prstGeom prst="rect">
            <a:avLst/>
          </a:prstGeom>
        </p:spPr>
      </p:pic>
    </p:spTree>
    <p:extLst>
      <p:ext uri="{BB962C8B-B14F-4D97-AF65-F5344CB8AC3E}">
        <p14:creationId xmlns:p14="http://schemas.microsoft.com/office/powerpoint/2010/main" val="3715336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4.3.2.1 </a:t>
            </a:r>
            <a:r>
              <a:rPr lang="zh-CN" altLang="en-US" sz="2000" kern="0" dirty="0" smtClean="0">
                <a:latin typeface="宋体" panose="02010600030101010101" pitchFamily="2" charset="-122"/>
                <a:ea typeface="宋体" panose="02010600030101010101" pitchFamily="2" charset="-122"/>
              </a:rPr>
              <a:t>陆地碳循环模型对比方案的结构化表达</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4.3.2 </a:t>
            </a:r>
            <a:r>
              <a:rPr lang="zh-CN" altLang="en-US" sz="2400" dirty="0" smtClean="0"/>
              <a:t>陆地</a:t>
            </a:r>
            <a:r>
              <a:rPr lang="zh-CN" altLang="en-US" sz="2400" dirty="0"/>
              <a:t>碳循环模型开放式对比方案详细设计</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36</a:t>
            </a:fld>
            <a:endParaRPr lang="zh-CN" altLang="en-US"/>
          </a:p>
        </p:txBody>
      </p:sp>
      <p:pic>
        <p:nvPicPr>
          <p:cNvPr id="16387" name="Picture 3" descr="G:\doc\papers\graduate-thesis\thuthesis\figures\jpg\ModelComparison!ComparisonTopic_8.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23850" y="1776481"/>
            <a:ext cx="3701554" cy="225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descr="G:\doc\papers\graduate-thesis\thuthesis\figures\jpg\ModelComparison!ComparisonProject_9.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076056" y="1535635"/>
            <a:ext cx="3945014" cy="252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5" descr="G:\doc\papers\graduate-thesis\thuthesis\figures\jpg\ModelComparison!ComparisonTask_10.jpg"/>
          <p:cNvPicPr>
            <a:picLocks noChangeAspect="1" noChangeArrowheads="1"/>
          </p:cNvPicPr>
          <p:nvPr/>
        </p:nvPicPr>
        <p:blipFill rotWithShape="1">
          <a:blip r:embed="rId7" r:link="rId8">
            <a:extLst>
              <a:ext uri="{28A0092B-C50C-407E-A947-70E740481C1C}">
                <a14:useLocalDpi xmlns:a14="http://schemas.microsoft.com/office/drawing/2010/main" val="0"/>
              </a:ext>
            </a:extLst>
          </a:blip>
          <a:srcRect b="5038"/>
          <a:stretch/>
        </p:blipFill>
        <p:spPr bwMode="auto">
          <a:xfrm>
            <a:off x="2811793" y="4064094"/>
            <a:ext cx="4043353" cy="274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395536" y="1447514"/>
            <a:ext cx="1146676"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对比主题</a:t>
            </a:r>
            <a:endParaRPr lang="zh-CN" altLang="en-US" sz="1400" dirty="0"/>
          </a:p>
        </p:txBody>
      </p:sp>
      <p:sp>
        <p:nvSpPr>
          <p:cNvPr id="10" name="矩形 9"/>
          <p:cNvSpPr/>
          <p:nvPr/>
        </p:nvSpPr>
        <p:spPr>
          <a:xfrm>
            <a:off x="5076056" y="1447514"/>
            <a:ext cx="1146676"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对比</a:t>
            </a:r>
            <a:r>
              <a:rPr lang="zh-CN" altLang="en-US" sz="1400" dirty="0"/>
              <a:t>工程</a:t>
            </a:r>
          </a:p>
        </p:txBody>
      </p:sp>
      <p:sp>
        <p:nvSpPr>
          <p:cNvPr id="11" name="矩形 10"/>
          <p:cNvSpPr/>
          <p:nvPr/>
        </p:nvSpPr>
        <p:spPr>
          <a:xfrm>
            <a:off x="3452066" y="3735127"/>
            <a:ext cx="1146676"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对比</a:t>
            </a:r>
            <a:r>
              <a:rPr lang="zh-CN" altLang="en-US" sz="1400" dirty="0"/>
              <a:t>任务</a:t>
            </a:r>
          </a:p>
        </p:txBody>
      </p:sp>
    </p:spTree>
    <p:extLst>
      <p:ext uri="{BB962C8B-B14F-4D97-AF65-F5344CB8AC3E}">
        <p14:creationId xmlns:p14="http://schemas.microsoft.com/office/powerpoint/2010/main" val="636589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484784"/>
            <a:ext cx="8839200" cy="927918"/>
          </a:xfrm>
        </p:spPr>
        <p:txBody>
          <a:bodyPr/>
          <a:lstStyle/>
          <a:p>
            <a:pPr lvl="0"/>
            <a:r>
              <a:rPr lang="zh-CN" altLang="en-US" sz="2000" dirty="0" smtClean="0">
                <a:latin typeface="宋体" panose="02010600030101010101" pitchFamily="2" charset="-122"/>
                <a:ea typeface="宋体" panose="02010600030101010101" pitchFamily="2" charset="-122"/>
              </a:rPr>
              <a:t>在分布式的网络环境下，模型服务、数据服务、对比服务之间存在着复杂的串行、并行流程，本文基于科学工作流来实现对比流程的流程控制。</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4.3.3.1 </a:t>
            </a:r>
            <a:r>
              <a:rPr lang="zh-CN" altLang="en-US" sz="2000" kern="0" dirty="0" smtClean="0">
                <a:latin typeface="宋体" panose="02010600030101010101" pitchFamily="2" charset="-122"/>
                <a:ea typeface="宋体" panose="02010600030101010101" pitchFamily="2" charset="-122"/>
              </a:rPr>
              <a:t>对比科学工作流</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4.3.3 </a:t>
            </a:r>
            <a:r>
              <a:rPr lang="zh-CN" altLang="en-US" sz="2400" dirty="0" smtClean="0"/>
              <a:t>陆地</a:t>
            </a:r>
            <a:r>
              <a:rPr lang="zh-CN" altLang="en-US" sz="2400" dirty="0"/>
              <a:t>碳循环模型对比执行</a:t>
            </a:r>
            <a:r>
              <a:rPr lang="zh-CN" altLang="en-US" sz="2400" dirty="0" smtClean="0"/>
              <a:t>引擎</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37</a:t>
            </a:fld>
            <a:endParaRPr lang="zh-CN" altLang="en-US"/>
          </a:p>
        </p:txBody>
      </p:sp>
      <p:pic>
        <p:nvPicPr>
          <p:cNvPr id="3074" name="Picture 2" descr="G:\doc\papers\graduate-thesis\thuthesis\figures\cmp-workflow.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21779" y="3237178"/>
            <a:ext cx="4890265" cy="329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3" descr="G:\doc\papers\graduate-thesis\thuthesis\figures\jpg\ModelComparison!ComparisonWorkflow_7.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050661" y="3237178"/>
            <a:ext cx="4227253" cy="2492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内容占位符 2"/>
          <p:cNvSpPr txBox="1">
            <a:spLocks/>
          </p:cNvSpPr>
          <p:nvPr/>
        </p:nvSpPr>
        <p:spPr bwMode="auto">
          <a:xfrm>
            <a:off x="304800" y="2362944"/>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4.3.3.2 </a:t>
            </a:r>
            <a:r>
              <a:rPr lang="zh-CN" altLang="en-US" sz="2000" kern="0" dirty="0" smtClean="0">
                <a:latin typeface="宋体" panose="02010600030101010101" pitchFamily="2" charset="-122"/>
                <a:ea typeface="宋体" panose="02010600030101010101" pitchFamily="2" charset="-122"/>
              </a:rPr>
              <a:t>对比科学工作流的表达和存储</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10" name="矩形 9"/>
          <p:cNvSpPr/>
          <p:nvPr/>
        </p:nvSpPr>
        <p:spPr>
          <a:xfrm>
            <a:off x="21779" y="2924944"/>
            <a:ext cx="3312368"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a:t>对比科学工作流的表达</a:t>
            </a:r>
            <a:r>
              <a:rPr lang="zh-CN" altLang="en-US" sz="1400" dirty="0" smtClean="0"/>
              <a:t>模型</a:t>
            </a:r>
            <a:r>
              <a:rPr lang="en-US" altLang="zh-CN" sz="1400" dirty="0" smtClean="0"/>
              <a:t>:</a:t>
            </a:r>
            <a:r>
              <a:rPr lang="zh-CN" altLang="en-US" sz="1400" dirty="0" smtClean="0"/>
              <a:t>有</a:t>
            </a:r>
            <a:r>
              <a:rPr lang="zh-CN" altLang="en-US" sz="1400" dirty="0"/>
              <a:t>向无环图</a:t>
            </a:r>
          </a:p>
        </p:txBody>
      </p:sp>
      <p:sp>
        <p:nvSpPr>
          <p:cNvPr id="11" name="矩形 10"/>
          <p:cNvSpPr/>
          <p:nvPr/>
        </p:nvSpPr>
        <p:spPr>
          <a:xfrm>
            <a:off x="5076056" y="2924944"/>
            <a:ext cx="3312368"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a:t>对比科学工作流</a:t>
            </a:r>
            <a:r>
              <a:rPr lang="zh-CN" altLang="en-US" sz="1400" dirty="0" smtClean="0"/>
              <a:t>的存储模型</a:t>
            </a:r>
            <a:endParaRPr lang="zh-CN" altLang="en-US" sz="1400" dirty="0"/>
          </a:p>
        </p:txBody>
      </p:sp>
    </p:spTree>
    <p:extLst>
      <p:ext uri="{BB962C8B-B14F-4D97-AF65-F5344CB8AC3E}">
        <p14:creationId xmlns:p14="http://schemas.microsoft.com/office/powerpoint/2010/main" val="1987203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64978"/>
            <a:ext cx="4771256" cy="4240286"/>
          </a:xfrm>
        </p:spPr>
        <p:txBody>
          <a:bodyPr/>
          <a:lstStyle/>
          <a:p>
            <a:pPr lvl="0"/>
            <a:r>
              <a:rPr lang="zh-CN" altLang="en-US" sz="2000" dirty="0">
                <a:latin typeface="宋体" panose="02010600030101010101" pitchFamily="2" charset="-122"/>
                <a:ea typeface="宋体" panose="02010600030101010101" pitchFamily="2" charset="-122"/>
              </a:rPr>
              <a:t>通过对比科学工作流的生命周期来表达执行</a:t>
            </a:r>
            <a:r>
              <a:rPr lang="zh-CN" altLang="en-US" sz="2000" dirty="0" smtClean="0">
                <a:latin typeface="宋体" panose="02010600030101010101" pitchFamily="2" charset="-122"/>
                <a:ea typeface="宋体" panose="02010600030101010101" pitchFamily="2" charset="-122"/>
              </a:rPr>
              <a:t>流程</a:t>
            </a:r>
            <a:endParaRPr lang="en-US" altLang="zh-CN" sz="2000" dirty="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流程创建</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流程映射</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流程执行</a:t>
            </a:r>
            <a:endParaRPr lang="en-US" altLang="zh-CN" sz="1600" dirty="0" smtClean="0">
              <a:latin typeface="宋体" panose="02010600030101010101" pitchFamily="2" charset="-122"/>
              <a:ea typeface="宋体" panose="02010600030101010101" pitchFamily="2" charset="-122"/>
            </a:endParaRPr>
          </a:p>
          <a:p>
            <a:pPr lvl="1"/>
            <a:r>
              <a:rPr lang="zh-CN" altLang="en-US" sz="1600" dirty="0" smtClean="0">
                <a:latin typeface="宋体" panose="02010600030101010101" pitchFamily="2" charset="-122"/>
                <a:ea typeface="宋体" panose="02010600030101010101" pitchFamily="2" charset="-122"/>
              </a:rPr>
              <a:t>数据起源</a:t>
            </a:r>
            <a:endParaRPr lang="en-US" altLang="zh-CN" sz="16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对于对比科学工作流的执行调度，设计了基于“脏检测”的轻量级调度方法</a:t>
            </a:r>
            <a:endParaRPr lang="en-US"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4.3.3.3 </a:t>
            </a:r>
            <a:r>
              <a:rPr lang="zh-CN" altLang="en-US" sz="2000" kern="0" dirty="0" smtClean="0">
                <a:latin typeface="宋体" panose="02010600030101010101" pitchFamily="2" charset="-122"/>
                <a:ea typeface="宋体" panose="02010600030101010101" pitchFamily="2" charset="-122"/>
              </a:rPr>
              <a:t>对比科学工作流的</a:t>
            </a:r>
            <a:r>
              <a:rPr lang="zh-CN" altLang="en-US" sz="2000" kern="0" dirty="0">
                <a:latin typeface="宋体" panose="02010600030101010101" pitchFamily="2" charset="-122"/>
                <a:ea typeface="宋体" panose="02010600030101010101" pitchFamily="2" charset="-122"/>
              </a:rPr>
              <a:t>执行</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4.3.3 </a:t>
            </a:r>
            <a:r>
              <a:rPr lang="zh-CN" altLang="en-US" sz="2400" dirty="0" smtClean="0"/>
              <a:t>陆地</a:t>
            </a:r>
            <a:r>
              <a:rPr lang="zh-CN" altLang="en-US" sz="2400" dirty="0"/>
              <a:t>碳循环模型对比执行</a:t>
            </a:r>
            <a:r>
              <a:rPr lang="zh-CN" altLang="en-US" sz="2400" dirty="0" smtClean="0"/>
              <a:t>引擎</a:t>
            </a:r>
            <a:endParaRPr lang="zh-CN" altLang="en-US" sz="2400" dirty="0"/>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38</a:t>
            </a:fld>
            <a:endParaRPr lang="zh-CN" altLang="en-US"/>
          </a:p>
        </p:txBody>
      </p:sp>
      <p:pic>
        <p:nvPicPr>
          <p:cNvPr id="18434" name="Picture 2" descr="G:\doc\papers\graduate-thesis\thuthesis\figures\workflow-lifecycle.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5025549" y="1024757"/>
            <a:ext cx="3931655" cy="226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descr="G:\doc\papers\graduate-thesis\thuthesis\figures\workflow-driver-interface.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622975" y="5031457"/>
            <a:ext cx="4262437"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G:\doc\papers\graduate-thesis\thuthesis\figures\jpg\ModelComparison!Activity1!3-4workflow_6.jpg"/>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5076056" y="3363144"/>
            <a:ext cx="4067944" cy="349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7757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a:t>4.4 </a:t>
            </a:r>
            <a:r>
              <a:rPr lang="zh-CN" altLang="en-US" sz="2400" dirty="0"/>
              <a:t>原型系统和实验验证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39</a:t>
            </a:fld>
            <a:endParaRPr lang="zh-CN" altLang="en-US"/>
          </a:p>
        </p:txBody>
      </p:sp>
      <p:grpSp>
        <p:nvGrpSpPr>
          <p:cNvPr id="23" name="组合 22"/>
          <p:cNvGrpSpPr/>
          <p:nvPr/>
        </p:nvGrpSpPr>
        <p:grpSpPr>
          <a:xfrm>
            <a:off x="971600" y="1557338"/>
            <a:ext cx="6096000" cy="2807766"/>
            <a:chOff x="1403648" y="1844824"/>
            <a:chExt cx="6096000" cy="3528392"/>
          </a:xfrm>
        </p:grpSpPr>
        <p:graphicFrame>
          <p:nvGraphicFramePr>
            <p:cNvPr id="24" name="图示 23"/>
            <p:cNvGraphicFramePr/>
            <p:nvPr>
              <p:extLst>
                <p:ext uri="{D42A27DB-BD31-4B8C-83A1-F6EECF244321}">
                  <p14:modId xmlns:p14="http://schemas.microsoft.com/office/powerpoint/2010/main" val="2331500646"/>
                </p:ext>
              </p:extLst>
            </p:nvPr>
          </p:nvGraphicFramePr>
          <p:xfrm>
            <a:off x="1403648" y="1844824"/>
            <a:ext cx="609600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Box 6"/>
            <p:cNvSpPr txBox="1">
              <a:spLocks noChangeArrowheads="1"/>
            </p:cNvSpPr>
            <p:nvPr/>
          </p:nvSpPr>
          <p:spPr bwMode="auto">
            <a:xfrm>
              <a:off x="1763688" y="2568051"/>
              <a:ext cx="43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1</a:t>
              </a:r>
              <a:endParaRPr lang="zh-CN" altLang="en-US" sz="2000" dirty="0">
                <a:latin typeface="Broadway" panose="04040905080B02020502" pitchFamily="82" charset="0"/>
              </a:endParaRPr>
            </a:p>
          </p:txBody>
        </p:sp>
        <p:sp>
          <p:nvSpPr>
            <p:cNvPr id="41" name="TextBox 7"/>
            <p:cNvSpPr txBox="1">
              <a:spLocks noChangeArrowheads="1"/>
            </p:cNvSpPr>
            <p:nvPr/>
          </p:nvSpPr>
          <p:spPr bwMode="auto">
            <a:xfrm>
              <a:off x="1730340" y="4106367"/>
              <a:ext cx="434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latin typeface="Broadway" panose="04040905080B02020502" pitchFamily="82" charset="0"/>
                </a:rPr>
                <a:t>2</a:t>
              </a:r>
              <a:endParaRPr lang="zh-CN" altLang="en-US" sz="2000" dirty="0">
                <a:latin typeface="Broadway" panose="04040905080B02020502" pitchFamily="82" charset="0"/>
              </a:endParaRPr>
            </a:p>
          </p:txBody>
        </p:sp>
      </p:grpSp>
    </p:spTree>
    <p:extLst>
      <p:ext uri="{BB962C8B-B14F-4D97-AF65-F5344CB8AC3E}">
        <p14:creationId xmlns:p14="http://schemas.microsoft.com/office/powerpoint/2010/main" val="3504177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 </a:t>
            </a:r>
            <a:r>
              <a:rPr lang="zh-CN" altLang="en-US" dirty="0"/>
              <a:t>研究背景和研究意义</a:t>
            </a:r>
          </a:p>
        </p:txBody>
      </p:sp>
      <p:sp>
        <p:nvSpPr>
          <p:cNvPr id="6" name="内容占位符 2"/>
          <p:cNvSpPr>
            <a:spLocks noGrp="1"/>
          </p:cNvSpPr>
          <p:nvPr>
            <p:ph idx="1"/>
          </p:nvPr>
        </p:nvSpPr>
        <p:spPr>
          <a:xfrm>
            <a:off x="304800" y="1557338"/>
            <a:ext cx="7867600" cy="3167806"/>
          </a:xfrm>
        </p:spPr>
        <p:txBody>
          <a:bodyPr/>
          <a:lstStyle/>
          <a:p>
            <a:r>
              <a:rPr lang="zh-CN" altLang="en-US" sz="2000" dirty="0">
                <a:latin typeface="宋体" panose="02010600030101010101" pitchFamily="2" charset="-122"/>
                <a:ea typeface="宋体" panose="02010600030101010101" pitchFamily="2" charset="-122"/>
              </a:rPr>
              <a:t>但是，陆地碳循环模型的</a:t>
            </a:r>
            <a:r>
              <a:rPr lang="zh-CN" altLang="en-US" sz="2000" dirty="0" smtClean="0">
                <a:latin typeface="宋体" panose="02010600030101010101" pitchFamily="2" charset="-122"/>
                <a:ea typeface="宋体" panose="02010600030101010101" pitchFamily="2" charset="-122"/>
              </a:rPr>
              <a:t>对比</a:t>
            </a:r>
            <a:r>
              <a:rPr lang="zh-CN" altLang="en-US" sz="2000" dirty="0">
                <a:latin typeface="宋体" panose="02010600030101010101" pitchFamily="2" charset="-122"/>
                <a:ea typeface="宋体" panose="02010600030101010101" pitchFamily="2" charset="-122"/>
              </a:rPr>
              <a:t>仍然</a:t>
            </a:r>
            <a:r>
              <a:rPr lang="zh-CN" altLang="en-US" sz="2000" dirty="0" smtClean="0">
                <a:latin typeface="宋体" panose="02010600030101010101" pitchFamily="2" charset="-122"/>
                <a:ea typeface="宋体" panose="02010600030101010101" pitchFamily="2" charset="-122"/>
              </a:rPr>
              <a:t>面临</a:t>
            </a:r>
            <a:r>
              <a:rPr lang="zh-CN" altLang="en-US" sz="2000" dirty="0">
                <a:latin typeface="宋体" panose="02010600030101010101" pitchFamily="2" charset="-122"/>
                <a:ea typeface="宋体" panose="02010600030101010101" pitchFamily="2" charset="-122"/>
              </a:rPr>
              <a:t>诸多挑战，比如：如何保证对比过程的公平性和公开性？如何重现和验证对比结果？如何在不同的时空范围和尺度下重用对比方法</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随着计算机和网络技术的发展，</a:t>
            </a:r>
            <a:r>
              <a:rPr lang="en-US" altLang="zh-CN" sz="2000" dirty="0" smtClean="0">
                <a:solidFill>
                  <a:srgbClr val="FF0000"/>
                </a:solidFill>
                <a:latin typeface="宋体" panose="02010600030101010101" pitchFamily="2" charset="-122"/>
                <a:ea typeface="宋体" panose="02010600030101010101" pitchFamily="2" charset="-122"/>
              </a:rPr>
              <a:t>Web Service</a:t>
            </a:r>
            <a:r>
              <a:rPr lang="zh-CN" altLang="en-US" sz="2000" dirty="0" smtClean="0">
                <a:latin typeface="宋体" panose="02010600030101010101" pitchFamily="2" charset="-122"/>
                <a:ea typeface="宋体" panose="02010600030101010101" pitchFamily="2" charset="-122"/>
              </a:rPr>
              <a:t>和</a:t>
            </a:r>
            <a:r>
              <a:rPr lang="zh-CN" altLang="en-US" sz="2000" dirty="0" smtClean="0">
                <a:solidFill>
                  <a:srgbClr val="FF0000"/>
                </a:solidFill>
                <a:latin typeface="宋体" panose="02010600030101010101" pitchFamily="2" charset="-122"/>
                <a:ea typeface="宋体" panose="02010600030101010101" pitchFamily="2" charset="-122"/>
              </a:rPr>
              <a:t>面向服务的软件架构</a:t>
            </a:r>
            <a:r>
              <a:rPr lang="zh-CN" altLang="en-US" sz="2000" dirty="0" smtClean="0">
                <a:latin typeface="宋体" panose="02010600030101010101" pitchFamily="2" charset="-122"/>
                <a:ea typeface="宋体" panose="02010600030101010101" pitchFamily="2" charset="-122"/>
              </a:rPr>
              <a:t>（</a:t>
            </a:r>
            <a:r>
              <a:rPr lang="en-US" altLang="zh-CN" sz="2000" dirty="0" smtClean="0">
                <a:latin typeface="宋体" panose="02010600030101010101" pitchFamily="2" charset="-122"/>
                <a:ea typeface="宋体" panose="02010600030101010101" pitchFamily="2" charset="-122"/>
              </a:rPr>
              <a:t>SOA</a:t>
            </a:r>
            <a:r>
              <a:rPr lang="zh-CN" altLang="en-US" sz="2000" dirty="0" smtClean="0">
                <a:latin typeface="宋体" panose="02010600030101010101" pitchFamily="2" charset="-122"/>
                <a:ea typeface="宋体" panose="02010600030101010101" pitchFamily="2" charset="-122"/>
              </a:rPr>
              <a:t>）等技术不断成熟，地理模型和数据逐渐朝着网络服务化的方向发展，为开放式网络环境下的陆地碳循环模型对比提供了基础支撑。</a:t>
            </a:r>
            <a:endParaRPr lang="en-US" altLang="zh-CN" sz="2000" dirty="0" smtClean="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en-US" altLang="zh-CN" sz="2000" kern="0" dirty="0" smtClean="0">
                <a:latin typeface="宋体" panose="02010600030101010101" pitchFamily="2" charset="-122"/>
                <a:ea typeface="宋体" panose="02010600030101010101" pitchFamily="2" charset="-122"/>
              </a:rPr>
              <a:t>1.1 </a:t>
            </a:r>
            <a:r>
              <a:rPr lang="zh-CN" altLang="en-US" sz="2000" kern="0" dirty="0" smtClean="0">
                <a:latin typeface="宋体" panose="02010600030101010101" pitchFamily="2" charset="-122"/>
                <a:ea typeface="宋体" panose="02010600030101010101" pitchFamily="2" charset="-122"/>
              </a:rPr>
              <a:t>研究背景</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4</a:t>
            </a:fld>
            <a:endParaRPr lang="zh-CN" altLang="en-US"/>
          </a:p>
        </p:txBody>
      </p:sp>
    </p:spTree>
    <p:extLst>
      <p:ext uri="{BB962C8B-B14F-4D97-AF65-F5344CB8AC3E}">
        <p14:creationId xmlns:p14="http://schemas.microsoft.com/office/powerpoint/2010/main" val="2763021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4555232" cy="965204"/>
          </a:xfrm>
        </p:spPr>
        <p:txBody>
          <a:bodyPr/>
          <a:lstStyle/>
          <a:p>
            <a:pPr lvl="0"/>
            <a:r>
              <a:rPr lang="zh-CN" altLang="en-US" sz="2000" dirty="0" smtClean="0">
                <a:latin typeface="宋体" panose="02010600030101010101" pitchFamily="2" charset="-122"/>
                <a:ea typeface="宋体" panose="02010600030101010101" pitchFamily="2" charset="-122"/>
              </a:rPr>
              <a:t>网络架构</a:t>
            </a:r>
            <a:endParaRPr lang="en-US" altLang="zh-CN" sz="2000" dirty="0" smtClean="0">
              <a:latin typeface="宋体" panose="02010600030101010101" pitchFamily="2" charset="-122"/>
              <a:ea typeface="宋体" panose="02010600030101010101" pitchFamily="2" charset="-122"/>
            </a:endParaRPr>
          </a:p>
          <a:p>
            <a:pPr lvl="0"/>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陆地碳循环模型对比门户网站</a:t>
            </a:r>
            <a:endParaRPr lang="zh-CN"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4.4.1 </a:t>
            </a:r>
            <a:r>
              <a:rPr lang="zh-CN" altLang="en-US" sz="2000" kern="0" dirty="0" smtClean="0">
                <a:latin typeface="宋体" panose="02010600030101010101" pitchFamily="2" charset="-122"/>
                <a:ea typeface="宋体" panose="02010600030101010101" pitchFamily="2" charset="-122"/>
              </a:rPr>
              <a:t>陆地碳循环模型开放式对比原型系统构建</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40</a:t>
            </a:fld>
            <a:endParaRPr lang="zh-CN" altLang="en-US"/>
          </a:p>
        </p:txBody>
      </p:sp>
      <p:pic>
        <p:nvPicPr>
          <p:cNvPr id="4098" name="Picture 2" descr="G:\doc\papers\graduate-thesis\thuthesis\figures\portal-index.jpg"/>
          <p:cNvPicPr>
            <a:picLocks noChangeAspect="1" noChangeArrowheads="1"/>
          </p:cNvPicPr>
          <p:nvPr/>
        </p:nvPicPr>
        <p:blipFill rotWithShape="1">
          <a:blip r:embed="rId3" r:link="rId4" cstate="print">
            <a:extLst>
              <a:ext uri="{28A0092B-C50C-407E-A947-70E740481C1C}">
                <a14:useLocalDpi xmlns:a14="http://schemas.microsoft.com/office/drawing/2010/main" val="0"/>
              </a:ext>
            </a:extLst>
          </a:blip>
          <a:srcRect b="10377"/>
          <a:stretch/>
        </p:blipFill>
        <p:spPr bwMode="auto">
          <a:xfrm>
            <a:off x="23172" y="3062763"/>
            <a:ext cx="2746212"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G:\doc\papers\graduate-thesis\thuthesis\figures\Model-Resource.jpg"/>
          <p:cNvPicPr>
            <a:picLocks noChangeAspect="1" noChangeArrowheads="1"/>
          </p:cNvPicPr>
          <p:nvPr/>
        </p:nvPicPr>
        <p:blipFill rotWithShape="1">
          <a:blip r:embed="rId5" r:link="rId6" cstate="print">
            <a:extLst>
              <a:ext uri="{28A0092B-C50C-407E-A947-70E740481C1C}">
                <a14:useLocalDpi xmlns:a14="http://schemas.microsoft.com/office/drawing/2010/main" val="0"/>
              </a:ext>
            </a:extLst>
          </a:blip>
          <a:srcRect b="10142"/>
          <a:stretch/>
        </p:blipFill>
        <p:spPr bwMode="auto">
          <a:xfrm>
            <a:off x="6067015" y="3135317"/>
            <a:ext cx="3056632" cy="2015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G:\doc\papers\graduate-thesis\thuthesis\figures\Comparison-Solutions-1.jpg"/>
          <p:cNvPicPr>
            <a:picLocks noChangeAspect="1" noChangeArrowheads="1"/>
          </p:cNvPicPr>
          <p:nvPr/>
        </p:nvPicPr>
        <p:blipFill rotWithShape="1">
          <a:blip r:embed="rId7" r:link="rId8" cstate="print">
            <a:extLst>
              <a:ext uri="{28A0092B-C50C-407E-A947-70E740481C1C}">
                <a14:useLocalDpi xmlns:a14="http://schemas.microsoft.com/office/drawing/2010/main" val="0"/>
              </a:ext>
            </a:extLst>
          </a:blip>
          <a:srcRect b="24539"/>
          <a:stretch/>
        </p:blipFill>
        <p:spPr bwMode="auto">
          <a:xfrm>
            <a:off x="23171" y="5193920"/>
            <a:ext cx="2746213" cy="168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G:\doc\papers\graduate-thesis\thuthesis\figures\results-app.jpg"/>
          <p:cNvPicPr>
            <a:picLocks noChangeAspect="1" noChangeArrowheads="1"/>
          </p:cNvPicPr>
          <p:nvPr/>
        </p:nvPicPr>
        <p:blipFill>
          <a:blip r:embed="rId9" r:link="rId10" cstate="print">
            <a:extLst>
              <a:ext uri="{28A0092B-C50C-407E-A947-70E740481C1C}">
                <a14:useLocalDpi xmlns:a14="http://schemas.microsoft.com/office/drawing/2010/main" val="0"/>
              </a:ext>
            </a:extLst>
          </a:blip>
          <a:srcRect/>
          <a:stretch>
            <a:fillRect/>
          </a:stretch>
        </p:blipFill>
        <p:spPr bwMode="auto">
          <a:xfrm>
            <a:off x="6056200" y="5223164"/>
            <a:ext cx="3033001" cy="16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25256" y="1010693"/>
            <a:ext cx="3398391" cy="2058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G:\doc\papers\graduate-thesis\thuthesis\figures\Model-Comparison-data-LPJ.jpg"/>
          <p:cNvPicPr>
            <a:picLocks noChangeAspect="1" noChangeArrowheads="1"/>
          </p:cNvPicPr>
          <p:nvPr/>
        </p:nvPicPr>
        <p:blipFill>
          <a:blip r:embed="rId12" r:link="rId13" cstate="print">
            <a:extLst>
              <a:ext uri="{28A0092B-C50C-407E-A947-70E740481C1C}">
                <a14:useLocalDpi xmlns:a14="http://schemas.microsoft.com/office/drawing/2010/main" val="0"/>
              </a:ext>
            </a:extLst>
          </a:blip>
          <a:srcRect/>
          <a:stretch>
            <a:fillRect/>
          </a:stretch>
        </p:blipFill>
        <p:spPr bwMode="auto">
          <a:xfrm>
            <a:off x="2796232" y="3135090"/>
            <a:ext cx="3270783" cy="20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7"/>
          <p:cNvPicPr>
            <a:picLocks noChangeAspect="1"/>
          </p:cNvPicPr>
          <p:nvPr/>
        </p:nvPicPr>
        <p:blipFill rotWithShape="1">
          <a:blip r:embed="rId14"/>
          <a:srcRect r="34198"/>
          <a:stretch/>
        </p:blipFill>
        <p:spPr>
          <a:xfrm>
            <a:off x="2801729" y="5152308"/>
            <a:ext cx="1524186" cy="1645112"/>
          </a:xfrm>
          <a:prstGeom prst="rect">
            <a:avLst/>
          </a:prstGeom>
        </p:spPr>
      </p:pic>
      <p:pic>
        <p:nvPicPr>
          <p:cNvPr id="29" name="图片 28"/>
          <p:cNvPicPr>
            <a:picLocks noChangeAspect="1"/>
          </p:cNvPicPr>
          <p:nvPr/>
        </p:nvPicPr>
        <p:blipFill rotWithShape="1">
          <a:blip r:embed="rId15"/>
          <a:srcRect r="17867"/>
          <a:stretch/>
        </p:blipFill>
        <p:spPr>
          <a:xfrm>
            <a:off x="2821067" y="6612156"/>
            <a:ext cx="1509334" cy="327779"/>
          </a:xfrm>
          <a:prstGeom prst="rect">
            <a:avLst/>
          </a:prstGeom>
        </p:spPr>
      </p:pic>
      <p:pic>
        <p:nvPicPr>
          <p:cNvPr id="15" name="图片 14"/>
          <p:cNvPicPr>
            <a:picLocks noChangeAspect="1"/>
          </p:cNvPicPr>
          <p:nvPr/>
        </p:nvPicPr>
        <p:blipFill rotWithShape="1">
          <a:blip r:embed="rId16"/>
          <a:srcRect r="30141"/>
          <a:stretch/>
        </p:blipFill>
        <p:spPr>
          <a:xfrm>
            <a:off x="4350439" y="5165872"/>
            <a:ext cx="1424418" cy="1134120"/>
          </a:xfrm>
          <a:prstGeom prst="rect">
            <a:avLst/>
          </a:prstGeom>
        </p:spPr>
      </p:pic>
      <p:pic>
        <p:nvPicPr>
          <p:cNvPr id="16" name="图片 15"/>
          <p:cNvPicPr>
            <a:picLocks noChangeAspect="1"/>
          </p:cNvPicPr>
          <p:nvPr/>
        </p:nvPicPr>
        <p:blipFill>
          <a:blip r:embed="rId17"/>
          <a:stretch>
            <a:fillRect/>
          </a:stretch>
        </p:blipFill>
        <p:spPr>
          <a:xfrm>
            <a:off x="5473222" y="6326949"/>
            <a:ext cx="351970" cy="292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 16"/>
          <p:cNvPicPr>
            <a:picLocks noChangeAspect="1"/>
          </p:cNvPicPr>
          <p:nvPr/>
        </p:nvPicPr>
        <p:blipFill>
          <a:blip r:embed="rId18"/>
          <a:stretch>
            <a:fillRect/>
          </a:stretch>
        </p:blipFill>
        <p:spPr>
          <a:xfrm>
            <a:off x="5473222" y="6671044"/>
            <a:ext cx="357454" cy="4398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图片 17"/>
          <p:cNvPicPr>
            <a:picLocks noChangeAspect="1"/>
          </p:cNvPicPr>
          <p:nvPr/>
        </p:nvPicPr>
        <p:blipFill>
          <a:blip r:embed="rId19"/>
          <a:stretch>
            <a:fillRect/>
          </a:stretch>
        </p:blipFill>
        <p:spPr>
          <a:xfrm>
            <a:off x="5471499" y="6065072"/>
            <a:ext cx="354294" cy="210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图片 18"/>
          <p:cNvPicPr>
            <a:picLocks noChangeAspect="1"/>
          </p:cNvPicPr>
          <p:nvPr/>
        </p:nvPicPr>
        <p:blipFill>
          <a:blip r:embed="rId20"/>
          <a:stretch>
            <a:fillRect/>
          </a:stretch>
        </p:blipFill>
        <p:spPr>
          <a:xfrm>
            <a:off x="4396319" y="6671044"/>
            <a:ext cx="342134" cy="4352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图片 19"/>
          <p:cNvPicPr>
            <a:picLocks noChangeAspect="1"/>
          </p:cNvPicPr>
          <p:nvPr/>
        </p:nvPicPr>
        <p:blipFill>
          <a:blip r:embed="rId21"/>
          <a:stretch>
            <a:fillRect/>
          </a:stretch>
        </p:blipFill>
        <p:spPr>
          <a:xfrm>
            <a:off x="4805055" y="6671044"/>
            <a:ext cx="599882" cy="4398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图片 2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396319" y="6330103"/>
            <a:ext cx="1008618" cy="2842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矩形 5"/>
          <p:cNvSpPr/>
          <p:nvPr/>
        </p:nvSpPr>
        <p:spPr>
          <a:xfrm>
            <a:off x="-3676" y="3137033"/>
            <a:ext cx="1146676"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首页</a:t>
            </a:r>
            <a:endParaRPr lang="zh-CN" altLang="en-US" sz="1400" dirty="0"/>
          </a:p>
        </p:txBody>
      </p:sp>
      <p:sp>
        <p:nvSpPr>
          <p:cNvPr id="41" name="矩形 40"/>
          <p:cNvSpPr/>
          <p:nvPr/>
        </p:nvSpPr>
        <p:spPr>
          <a:xfrm>
            <a:off x="2832451" y="3137033"/>
            <a:ext cx="1091477"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数据</a:t>
            </a:r>
            <a:endParaRPr lang="zh-CN" altLang="en-US" sz="1400" dirty="0"/>
          </a:p>
        </p:txBody>
      </p:sp>
      <p:sp>
        <p:nvSpPr>
          <p:cNvPr id="42" name="矩形 41"/>
          <p:cNvSpPr/>
          <p:nvPr/>
        </p:nvSpPr>
        <p:spPr>
          <a:xfrm>
            <a:off x="6072811" y="3137033"/>
            <a:ext cx="1091477"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模型</a:t>
            </a:r>
            <a:endParaRPr lang="zh-CN" altLang="en-US" sz="1400" dirty="0"/>
          </a:p>
        </p:txBody>
      </p:sp>
      <p:sp>
        <p:nvSpPr>
          <p:cNvPr id="43" name="矩形 42"/>
          <p:cNvSpPr/>
          <p:nvPr/>
        </p:nvSpPr>
        <p:spPr>
          <a:xfrm>
            <a:off x="17375" y="5193920"/>
            <a:ext cx="1125625"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对比工程</a:t>
            </a:r>
            <a:endParaRPr lang="zh-CN" altLang="en-US" sz="1400" dirty="0"/>
          </a:p>
        </p:txBody>
      </p:sp>
      <p:sp>
        <p:nvSpPr>
          <p:cNvPr id="44" name="矩形 43"/>
          <p:cNvSpPr/>
          <p:nvPr/>
        </p:nvSpPr>
        <p:spPr>
          <a:xfrm>
            <a:off x="2790436" y="5193920"/>
            <a:ext cx="1125625"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对比</a:t>
            </a:r>
            <a:r>
              <a:rPr lang="zh-CN" altLang="en-US" sz="1400" dirty="0"/>
              <a:t>任务</a:t>
            </a:r>
          </a:p>
        </p:txBody>
      </p:sp>
      <p:sp>
        <p:nvSpPr>
          <p:cNvPr id="45" name="矩形 44"/>
          <p:cNvSpPr/>
          <p:nvPr/>
        </p:nvSpPr>
        <p:spPr>
          <a:xfrm>
            <a:off x="6055736" y="5193920"/>
            <a:ext cx="1125625"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结果查询</a:t>
            </a:r>
            <a:endParaRPr lang="zh-CN" altLang="en-US" sz="1400" dirty="0"/>
          </a:p>
        </p:txBody>
      </p:sp>
      <p:sp>
        <p:nvSpPr>
          <p:cNvPr id="46" name="矩形 45"/>
          <p:cNvSpPr/>
          <p:nvPr/>
        </p:nvSpPr>
        <p:spPr>
          <a:xfrm>
            <a:off x="8029512" y="955081"/>
            <a:ext cx="1091477" cy="366237"/>
          </a:xfrm>
          <a:prstGeom prst="rect">
            <a:avLst/>
          </a:prstGeom>
          <a:solidFill>
            <a:schemeClr val="accent6">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网络拓扑图</a:t>
            </a:r>
            <a:endParaRPr lang="zh-CN" altLang="en-US" sz="1400" dirty="0"/>
          </a:p>
        </p:txBody>
      </p:sp>
    </p:spTree>
    <p:extLst>
      <p:ext uri="{BB962C8B-B14F-4D97-AF65-F5344CB8AC3E}">
        <p14:creationId xmlns:p14="http://schemas.microsoft.com/office/powerpoint/2010/main" val="1448468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smtClean="0">
                <a:latin typeface="宋体" panose="02010600030101010101" pitchFamily="2" charset="-122"/>
                <a:ea typeface="宋体" panose="02010600030101010101" pitchFamily="2" charset="-122"/>
              </a:rPr>
              <a:t>——</a:t>
            </a:r>
            <a:r>
              <a:rPr lang="zh-CN" altLang="en-US" sz="2000" kern="0" dirty="0">
                <a:solidFill>
                  <a:srgbClr val="FF0000"/>
                </a:solidFill>
                <a:latin typeface="宋体" panose="02010600030101010101" pitchFamily="2" charset="-122"/>
                <a:ea typeface="宋体" panose="02010600030101010101" pitchFamily="2" charset="-122"/>
              </a:rPr>
              <a:t>站点</a:t>
            </a:r>
            <a:r>
              <a:rPr lang="zh-CN" altLang="en-US" sz="2000" kern="0" dirty="0" smtClean="0">
                <a:solidFill>
                  <a:srgbClr val="FF0000"/>
                </a:solidFill>
                <a:latin typeface="宋体" panose="02010600030101010101" pitchFamily="2" charset="-122"/>
                <a:ea typeface="宋体" panose="02010600030101010101" pitchFamily="2" charset="-122"/>
              </a:rPr>
              <a:t>尺度</a:t>
            </a: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41</a:t>
            </a:fld>
            <a:endParaRPr lang="zh-CN" altLang="en-US"/>
          </a:p>
        </p:txBody>
      </p:sp>
      <p:pic>
        <p:nvPicPr>
          <p:cNvPr id="1029" name="Picture 5" descr="G:\doc\papers\graduate-thesis\thuthesis\figures\22641-GPP-Line-chart.pn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48072" y="4038427"/>
            <a:ext cx="3781007" cy="28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G:\doc\papers\graduate-thesis\thuthesis\figures\22641-GPP-Taylor-diagram.pn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4067944" y="3933247"/>
            <a:ext cx="2974975"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7"/>
          <a:stretch>
            <a:fillRect/>
          </a:stretch>
        </p:blipFill>
        <p:spPr>
          <a:xfrm>
            <a:off x="2915816" y="1821664"/>
            <a:ext cx="3527301" cy="1798762"/>
          </a:xfrm>
          <a:prstGeom prst="rect">
            <a:avLst/>
          </a:prstGeom>
        </p:spPr>
      </p:pic>
      <p:pic>
        <p:nvPicPr>
          <p:cNvPr id="20" name="图片 19"/>
          <p:cNvPicPr>
            <a:picLocks noChangeAspect="1"/>
          </p:cNvPicPr>
          <p:nvPr/>
        </p:nvPicPr>
        <p:blipFill>
          <a:blip r:embed="rId8"/>
          <a:stretch>
            <a:fillRect/>
          </a:stretch>
        </p:blipFill>
        <p:spPr>
          <a:xfrm>
            <a:off x="1373560" y="1840729"/>
            <a:ext cx="1542256" cy="1738351"/>
          </a:xfrm>
          <a:prstGeom prst="rect">
            <a:avLst/>
          </a:prstGeom>
        </p:spPr>
      </p:pic>
    </p:spTree>
    <p:extLst>
      <p:ext uri="{BB962C8B-B14F-4D97-AF65-F5344CB8AC3E}">
        <p14:creationId xmlns:p14="http://schemas.microsoft.com/office/powerpoint/2010/main" val="1050526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全球尺度</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42</a:t>
            </a:fld>
            <a:endParaRPr lang="zh-CN" altLang="en-US"/>
          </a:p>
        </p:txBody>
      </p:sp>
      <p:pic>
        <p:nvPicPr>
          <p:cNvPr id="2050" name="Picture 2" descr="G:\doc\papers\graduate-thesis\thuthesis\figures\GPP-annual.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845928" y="1849411"/>
            <a:ext cx="4163008" cy="1918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G:\doc\papers\graduate-thesis\thuthesis\figures\GPP-monthly.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1763688" y="4298213"/>
            <a:ext cx="5119576" cy="255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1917936" y="1422077"/>
            <a:ext cx="1403649" cy="403269"/>
          </a:xfrm>
          <a:prstGeom prst="rect">
            <a:avLst/>
          </a:prstGeom>
          <a:solidFill>
            <a:schemeClr val="accent6">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a:t>年</a:t>
            </a:r>
            <a:r>
              <a:rPr lang="zh-CN" altLang="en-US" sz="1400" dirty="0" smtClean="0"/>
              <a:t>际变化趋势</a:t>
            </a:r>
            <a:endParaRPr lang="zh-CN" altLang="en-US" sz="1400" dirty="0"/>
          </a:p>
        </p:txBody>
      </p:sp>
      <p:sp>
        <p:nvSpPr>
          <p:cNvPr id="9" name="矩形 8"/>
          <p:cNvSpPr/>
          <p:nvPr/>
        </p:nvSpPr>
        <p:spPr>
          <a:xfrm>
            <a:off x="1845928" y="3894944"/>
            <a:ext cx="1403649" cy="403269"/>
          </a:xfrm>
          <a:prstGeom prst="rect">
            <a:avLst/>
          </a:prstGeom>
          <a:solidFill>
            <a:schemeClr val="accent6">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季节变化规律</a:t>
            </a:r>
            <a:endParaRPr lang="zh-CN" altLang="en-US" sz="1400" dirty="0"/>
          </a:p>
        </p:txBody>
      </p:sp>
    </p:spTree>
    <p:extLst>
      <p:ext uri="{BB962C8B-B14F-4D97-AF65-F5344CB8AC3E}">
        <p14:creationId xmlns:p14="http://schemas.microsoft.com/office/powerpoint/2010/main" val="3153834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800" y="1066800"/>
            <a:ext cx="6859488" cy="490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4.4.2 IBIS</a:t>
            </a:r>
            <a:r>
              <a:rPr lang="zh-CN" altLang="en-US" sz="2000" kern="0" dirty="0" smtClean="0">
                <a:latin typeface="宋体" panose="02010600030101010101" pitchFamily="2" charset="-122"/>
                <a:ea typeface="宋体" panose="02010600030101010101" pitchFamily="2" charset="-122"/>
              </a:rPr>
              <a:t>、</a:t>
            </a:r>
            <a:r>
              <a:rPr lang="en-US" altLang="zh-CN" sz="2000" kern="0" dirty="0" smtClean="0">
                <a:latin typeface="宋体" panose="02010600030101010101" pitchFamily="2" charset="-122"/>
                <a:ea typeface="宋体" panose="02010600030101010101" pitchFamily="2" charset="-122"/>
              </a:rPr>
              <a:t>Biome-BGC</a:t>
            </a:r>
            <a:r>
              <a:rPr lang="zh-CN" altLang="en-US" sz="2000" kern="0" dirty="0" smtClean="0">
                <a:latin typeface="宋体" panose="02010600030101010101" pitchFamily="2" charset="-122"/>
                <a:ea typeface="宋体" panose="02010600030101010101" pitchFamily="2" charset="-122"/>
              </a:rPr>
              <a:t>和</a:t>
            </a:r>
            <a:r>
              <a:rPr lang="en-US" altLang="zh-CN" sz="2000" kern="0" dirty="0" smtClean="0">
                <a:latin typeface="宋体" panose="02010600030101010101" pitchFamily="2" charset="-122"/>
                <a:ea typeface="宋体" panose="02010600030101010101" pitchFamily="2" charset="-122"/>
              </a:rPr>
              <a:t>LPJ</a:t>
            </a:r>
            <a:r>
              <a:rPr lang="zh-CN" altLang="en-US" sz="2000" kern="0" dirty="0" smtClean="0">
                <a:latin typeface="宋体" panose="02010600030101010101" pitchFamily="2" charset="-122"/>
                <a:ea typeface="宋体" panose="02010600030101010101" pitchFamily="2" charset="-122"/>
              </a:rPr>
              <a:t>的对比实验</a:t>
            </a:r>
            <a:r>
              <a:rPr lang="en-US" altLang="zh-CN" sz="2000" kern="0" dirty="0">
                <a:latin typeface="宋体" panose="02010600030101010101" pitchFamily="2" charset="-122"/>
                <a:ea typeface="宋体" panose="02010600030101010101" pitchFamily="2" charset="-122"/>
              </a:rPr>
              <a:t>——</a:t>
            </a:r>
            <a:r>
              <a:rPr lang="zh-CN" altLang="en-US" sz="2000" kern="0" dirty="0" smtClean="0">
                <a:solidFill>
                  <a:srgbClr val="FF0000"/>
                </a:solidFill>
                <a:latin typeface="宋体" panose="02010600030101010101" pitchFamily="2" charset="-122"/>
                <a:ea typeface="宋体" panose="02010600030101010101" pitchFamily="2" charset="-122"/>
              </a:rPr>
              <a:t>全球尺度</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sz="2400" dirty="0" smtClean="0"/>
              <a:t>4.4 </a:t>
            </a:r>
            <a:r>
              <a:rPr lang="zh-CN" altLang="en-US" sz="2400" dirty="0" smtClean="0"/>
              <a:t>原型</a:t>
            </a:r>
            <a:r>
              <a:rPr lang="zh-CN" altLang="en-US" sz="2400" dirty="0"/>
              <a:t>系统和实验验证</a:t>
            </a: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43</a:t>
            </a:fld>
            <a:endParaRPr lang="zh-CN" altLang="en-US"/>
          </a:p>
        </p:txBody>
      </p:sp>
      <p:pic>
        <p:nvPicPr>
          <p:cNvPr id="36" name="图片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318" y="4438106"/>
            <a:ext cx="3203848" cy="2402886"/>
          </a:xfrm>
          <a:prstGeom prst="rect">
            <a:avLst/>
          </a:prstGeom>
        </p:spPr>
      </p:pic>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9368" y="4304253"/>
            <a:ext cx="3023700" cy="2591743"/>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3000" y="1460745"/>
            <a:ext cx="5652120" cy="3005395"/>
          </a:xfrm>
          <a:prstGeom prst="rect">
            <a:avLst/>
          </a:prstGeom>
        </p:spPr>
      </p:pic>
      <p:sp>
        <p:nvSpPr>
          <p:cNvPr id="8" name="矩形 7"/>
          <p:cNvSpPr/>
          <p:nvPr/>
        </p:nvSpPr>
        <p:spPr>
          <a:xfrm>
            <a:off x="480497" y="1460745"/>
            <a:ext cx="420821" cy="1420225"/>
          </a:xfrm>
          <a:prstGeom prst="rect">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1400" dirty="0" smtClean="0"/>
              <a:t>空间分布格局</a:t>
            </a:r>
            <a:endParaRPr lang="zh-CN" altLang="en-US" sz="1400" dirty="0"/>
          </a:p>
        </p:txBody>
      </p:sp>
      <p:sp>
        <p:nvSpPr>
          <p:cNvPr id="9" name="矩形 8"/>
          <p:cNvSpPr/>
          <p:nvPr/>
        </p:nvSpPr>
        <p:spPr>
          <a:xfrm>
            <a:off x="480497" y="4438106"/>
            <a:ext cx="420821" cy="1295149"/>
          </a:xfrm>
          <a:prstGeom prst="rect">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1400" dirty="0"/>
              <a:t>纬向图</a:t>
            </a:r>
          </a:p>
        </p:txBody>
      </p:sp>
      <p:sp>
        <p:nvSpPr>
          <p:cNvPr id="10" name="矩形 9"/>
          <p:cNvSpPr/>
          <p:nvPr/>
        </p:nvSpPr>
        <p:spPr>
          <a:xfrm>
            <a:off x="4105166" y="4438106"/>
            <a:ext cx="420821" cy="1295150"/>
          </a:xfrm>
          <a:prstGeom prst="rect">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1400" dirty="0" smtClean="0"/>
              <a:t>时空分布图</a:t>
            </a:r>
            <a:endParaRPr lang="zh-CN" altLang="en-US" sz="1400" dirty="0"/>
          </a:p>
        </p:txBody>
      </p:sp>
    </p:spTree>
    <p:extLst>
      <p:ext uri="{BB962C8B-B14F-4D97-AF65-F5344CB8AC3E}">
        <p14:creationId xmlns:p14="http://schemas.microsoft.com/office/powerpoint/2010/main" val="3289724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solidFill>
                    <a:srgbClr val="FF0000"/>
                  </a:solidFill>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国内外研究现状</a:t>
              </a:r>
              <a:endParaRPr lang="en-US" altLang="zh-CN" sz="2400" dirty="0">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4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45</a:t>
            </a:r>
            <a:endParaRPr lang="zh-CN" altLang="en-US" sz="1000" dirty="0">
              <a:ea typeface="宋体" charset="-122"/>
            </a:endParaRPr>
          </a:p>
        </p:txBody>
      </p:sp>
    </p:spTree>
    <p:extLst>
      <p:ext uri="{BB962C8B-B14F-4D97-AF65-F5344CB8AC3E}">
        <p14:creationId xmlns:p14="http://schemas.microsoft.com/office/powerpoint/2010/main" val="3997961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867600" cy="4535958"/>
          </a:xfrm>
        </p:spPr>
        <p:txBody>
          <a:bodyPr/>
          <a:lstStyle/>
          <a:p>
            <a:pPr lvl="0"/>
            <a:r>
              <a:rPr lang="zh-CN" altLang="en-US" sz="2000" dirty="0" smtClean="0">
                <a:latin typeface="宋体" panose="02010600030101010101" pitchFamily="2" charset="-122"/>
                <a:ea typeface="宋体" panose="02010600030101010101" pitchFamily="2" charset="-122"/>
              </a:rPr>
              <a:t>基于</a:t>
            </a:r>
            <a:r>
              <a:rPr lang="zh-CN" altLang="en-US" sz="2000" dirty="0">
                <a:latin typeface="宋体" panose="02010600030101010101" pitchFamily="2" charset="-122"/>
                <a:ea typeface="宋体" panose="02010600030101010101" pitchFamily="2" charset="-122"/>
              </a:rPr>
              <a:t>分布式的网络架构，实现了</a:t>
            </a:r>
            <a:r>
              <a:rPr lang="zh-CN" altLang="en-US" sz="2000" dirty="0">
                <a:solidFill>
                  <a:srgbClr val="FF0000"/>
                </a:solidFill>
                <a:latin typeface="宋体" panose="02010600030101010101" pitchFamily="2" charset="-122"/>
                <a:ea typeface="宋体" panose="02010600030101010101" pitchFamily="2" charset="-122"/>
              </a:rPr>
              <a:t>可扩展性高、灵活性强、稳定性强</a:t>
            </a:r>
            <a:r>
              <a:rPr lang="zh-CN" altLang="en-US" sz="2000" dirty="0">
                <a:latin typeface="宋体" panose="02010600030101010101" pitchFamily="2" charset="-122"/>
                <a:ea typeface="宋体" panose="02010600030101010101" pitchFamily="2" charset="-122"/>
              </a:rPr>
              <a:t>的陆地碳循环模型对比系统，支持不断涌现的陆地碳循环模型和数据加入到系统中。</a:t>
            </a:r>
          </a:p>
          <a:p>
            <a:pPr lvl="0"/>
            <a:r>
              <a:rPr lang="zh-CN" altLang="en-US" sz="2000" dirty="0" smtClean="0">
                <a:latin typeface="宋体" panose="02010600030101010101" pitchFamily="2" charset="-122"/>
                <a:ea typeface="宋体" panose="02010600030101010101" pitchFamily="2" charset="-122"/>
              </a:rPr>
              <a:t>通过</a:t>
            </a:r>
            <a:r>
              <a:rPr lang="zh-CN" altLang="en-US" sz="2000" dirty="0">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异构性分析</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结构化描述</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标准化封装</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资源部署</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服务发布</a:t>
            </a:r>
            <a:r>
              <a:rPr lang="zh-CN" altLang="en-US" sz="2000" dirty="0">
                <a:latin typeface="宋体" panose="02010600030101010101" pitchFamily="2" charset="-122"/>
                <a:ea typeface="宋体" panose="02010600030101010101" pitchFamily="2" charset="-122"/>
              </a:rPr>
              <a:t>”这一流程，实现了陆地碳循环模型资源、数据资源和对比方法的组件化，为陆地碳循环模型的对比提供</a:t>
            </a:r>
            <a:r>
              <a:rPr lang="zh-CN" altLang="en-US" sz="2000" dirty="0" smtClean="0">
                <a:latin typeface="宋体" panose="02010600030101010101" pitchFamily="2" charset="-122"/>
                <a:ea typeface="宋体" panose="02010600030101010101" pitchFamily="2" charset="-122"/>
              </a:rPr>
              <a:t>了</a:t>
            </a:r>
            <a:r>
              <a:rPr lang="zh-CN" altLang="en-US" sz="2000" dirty="0" smtClean="0">
                <a:solidFill>
                  <a:srgbClr val="FF0000"/>
                </a:solidFill>
                <a:latin typeface="宋体" panose="02010600030101010101" pitchFamily="2" charset="-122"/>
                <a:ea typeface="宋体" panose="02010600030101010101" pitchFamily="2" charset="-122"/>
              </a:rPr>
              <a:t>公平公开</a:t>
            </a:r>
            <a:r>
              <a:rPr lang="zh-CN" altLang="en-US" sz="2000" dirty="0" smtClean="0">
                <a:latin typeface="宋体" panose="02010600030101010101" pitchFamily="2" charset="-122"/>
                <a:ea typeface="宋体" panose="02010600030101010101" pitchFamily="2" charset="-122"/>
              </a:rPr>
              <a:t>的</a:t>
            </a:r>
            <a:r>
              <a:rPr lang="zh-CN" altLang="en-US" sz="2000" dirty="0">
                <a:latin typeface="宋体" panose="02010600030101010101" pitchFamily="2" charset="-122"/>
                <a:ea typeface="宋体" panose="02010600030101010101" pitchFamily="2" charset="-122"/>
              </a:rPr>
              <a:t>资源支撑。</a:t>
            </a:r>
          </a:p>
          <a:p>
            <a:pPr lvl="0"/>
            <a:r>
              <a:rPr lang="zh-CN" altLang="en-US" sz="2000" dirty="0" smtClean="0">
                <a:latin typeface="宋体" panose="02010600030101010101" pitchFamily="2" charset="-122"/>
                <a:ea typeface="宋体" panose="02010600030101010101" pitchFamily="2" charset="-122"/>
              </a:rPr>
              <a:t>通过</a:t>
            </a:r>
            <a:r>
              <a:rPr lang="zh-CN" altLang="en-US" sz="2000" dirty="0">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对比主题</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对比工程</a:t>
            </a:r>
            <a:r>
              <a:rPr lang="en-US" altLang="zh-CN"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对比任务</a:t>
            </a:r>
            <a:r>
              <a:rPr lang="zh-CN" altLang="en-US" sz="2000" dirty="0">
                <a:latin typeface="宋体" panose="02010600030101010101" pitchFamily="2" charset="-122"/>
                <a:ea typeface="宋体" panose="02010600030101010101" pitchFamily="2" charset="-122"/>
              </a:rPr>
              <a:t>”这一对比方案表达模型，实现了对比方案的</a:t>
            </a:r>
            <a:r>
              <a:rPr lang="zh-CN" altLang="en-US" sz="2000" dirty="0">
                <a:solidFill>
                  <a:srgbClr val="FF0000"/>
                </a:solidFill>
                <a:latin typeface="宋体" panose="02010600030101010101" pitchFamily="2" charset="-122"/>
                <a:ea typeface="宋体" panose="02010600030101010101" pitchFamily="2" charset="-122"/>
              </a:rPr>
              <a:t>可重用</a:t>
            </a:r>
            <a:r>
              <a:rPr lang="zh-CN" altLang="en-US" sz="2000" dirty="0">
                <a:latin typeface="宋体" panose="02010600030101010101" pitchFamily="2" charset="-122"/>
                <a:ea typeface="宋体" panose="02010600030101010101" pitchFamily="2" charset="-122"/>
              </a:rPr>
              <a:t>。面向陆地碳循环模型服务、数据服务和对比服务的集成调度问题，构建了科学工作流可视化表达和结构化存储模型，通过工作流的调度算法实现了对比任务的执行调度</a:t>
            </a:r>
            <a:r>
              <a:rPr lang="zh-CN" altLang="en-US" sz="2000" dirty="0" smtClean="0">
                <a:latin typeface="宋体" panose="02010600030101010101" pitchFamily="2" charset="-122"/>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5 </a:t>
            </a:r>
            <a:r>
              <a:rPr lang="zh-CN" altLang="en-US" dirty="0" smtClean="0"/>
              <a:t>研究结论及展望</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5.1 </a:t>
            </a:r>
            <a:r>
              <a:rPr lang="zh-CN" altLang="en-US" sz="2000" kern="0" dirty="0" smtClean="0">
                <a:latin typeface="宋体" panose="02010600030101010101" pitchFamily="2" charset="-122"/>
                <a:ea typeface="宋体" panose="02010600030101010101" pitchFamily="2" charset="-122"/>
              </a:rPr>
              <a:t>研究结论</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45</a:t>
            </a:fld>
            <a:endParaRPr lang="zh-CN" altLang="en-US"/>
          </a:p>
        </p:txBody>
      </p:sp>
    </p:spTree>
    <p:extLst>
      <p:ext uri="{BB962C8B-B14F-4D97-AF65-F5344CB8AC3E}">
        <p14:creationId xmlns:p14="http://schemas.microsoft.com/office/powerpoint/2010/main" val="796386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7338"/>
            <a:ext cx="7003504" cy="2663750"/>
          </a:xfrm>
        </p:spPr>
        <p:txBody>
          <a:bodyPr/>
          <a:lstStyle/>
          <a:p>
            <a:pPr lvl="0"/>
            <a:r>
              <a:rPr lang="zh-CN" altLang="en-US" sz="2000" dirty="0" smtClean="0">
                <a:latin typeface="宋体" panose="02010600030101010101" pitchFamily="2" charset="-122"/>
                <a:ea typeface="宋体" panose="02010600030101010101" pitchFamily="2" charset="-122"/>
              </a:rPr>
              <a:t>对</a:t>
            </a:r>
            <a:r>
              <a:rPr lang="en-US" altLang="zh-CN" sz="2000" dirty="0">
                <a:latin typeface="宋体" panose="02010600030101010101" pitchFamily="2" charset="-122"/>
                <a:ea typeface="宋体" panose="02010600030101010101" pitchFamily="2" charset="-122"/>
              </a:rPr>
              <a:t>IBIS</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Biome-BGC</a:t>
            </a:r>
            <a:r>
              <a:rPr lang="zh-CN" altLang="en-US" sz="2000" dirty="0">
                <a:latin typeface="宋体" panose="02010600030101010101" pitchFamily="2" charset="-122"/>
                <a:ea typeface="宋体" panose="02010600030101010101" pitchFamily="2" charset="-122"/>
              </a:rPr>
              <a:t>和</a:t>
            </a:r>
            <a:r>
              <a:rPr lang="en-US" altLang="zh-CN" sz="2000" dirty="0">
                <a:latin typeface="宋体" panose="02010600030101010101" pitchFamily="2" charset="-122"/>
                <a:ea typeface="宋体" panose="02010600030101010101" pitchFamily="2" charset="-122"/>
              </a:rPr>
              <a:t>LPJ</a:t>
            </a:r>
            <a:r>
              <a:rPr lang="zh-CN" altLang="en-US" sz="2000" dirty="0">
                <a:latin typeface="宋体" panose="02010600030101010101" pitchFamily="2" charset="-122"/>
                <a:ea typeface="宋体" panose="02010600030101010101" pitchFamily="2" charset="-122"/>
              </a:rPr>
              <a:t>源码进一步修改，对模型的参数进行合理的设置，保证模型运行结果的</a:t>
            </a:r>
            <a:r>
              <a:rPr lang="zh-CN" altLang="en-US" sz="2000" dirty="0" smtClean="0">
                <a:latin typeface="宋体" panose="02010600030101010101" pitchFamily="2" charset="-122"/>
                <a:ea typeface="宋体" panose="02010600030101010101" pitchFamily="2" charset="-122"/>
              </a:rPr>
              <a:t>正确性。</a:t>
            </a:r>
            <a:endParaRPr lang="en-US" altLang="zh-CN" sz="2000" dirty="0" smtClean="0">
              <a:latin typeface="宋体" panose="02010600030101010101" pitchFamily="2" charset="-122"/>
              <a:ea typeface="宋体" panose="02010600030101010101" pitchFamily="2" charset="-122"/>
            </a:endParaRPr>
          </a:p>
          <a:p>
            <a:pPr lvl="0"/>
            <a:r>
              <a:rPr lang="zh-CN" altLang="en-US" sz="2000" dirty="0" smtClean="0">
                <a:latin typeface="宋体" panose="02010600030101010101" pitchFamily="2" charset="-122"/>
                <a:ea typeface="宋体" panose="02010600030101010101" pitchFamily="2" charset="-122"/>
              </a:rPr>
              <a:t>进一步</a:t>
            </a:r>
            <a:r>
              <a:rPr lang="zh-CN" altLang="en-US" sz="2000" dirty="0">
                <a:latin typeface="宋体" panose="02010600030101010101" pitchFamily="2" charset="-122"/>
                <a:ea typeface="宋体" panose="02010600030101010101" pitchFamily="2" charset="-122"/>
              </a:rPr>
              <a:t>规范陆地碳循环模型、数据和对比方法的服务组件发布</a:t>
            </a:r>
            <a:r>
              <a:rPr lang="zh-CN" altLang="en-US" sz="2000" dirty="0" smtClean="0">
                <a:latin typeface="宋体" panose="02010600030101010101" pitchFamily="2" charset="-122"/>
                <a:ea typeface="宋体" panose="02010600030101010101" pitchFamily="2" charset="-122"/>
              </a:rPr>
              <a:t>标准</a:t>
            </a:r>
            <a:r>
              <a:rPr lang="zh-CN" altLang="en-US" sz="2000" dirty="0">
                <a:latin typeface="宋体" panose="02010600030101010101" pitchFamily="2" charset="-122"/>
                <a:ea typeface="宋体" panose="02010600030101010101" pitchFamily="2" charset="-122"/>
              </a:rPr>
              <a:t>。</a:t>
            </a:r>
          </a:p>
          <a:p>
            <a:pPr lvl="0"/>
            <a:r>
              <a:rPr lang="zh-CN" altLang="en-US" sz="2000" dirty="0" smtClean="0">
                <a:latin typeface="宋体" panose="02010600030101010101" pitchFamily="2" charset="-122"/>
                <a:ea typeface="宋体" panose="02010600030101010101" pitchFamily="2" charset="-122"/>
              </a:rPr>
              <a:t>扩充</a:t>
            </a:r>
            <a:r>
              <a:rPr lang="zh-CN" altLang="en-US" sz="2000" dirty="0">
                <a:latin typeface="宋体" panose="02010600030101010101" pitchFamily="2" charset="-122"/>
                <a:ea typeface="宋体" panose="02010600030101010101" pitchFamily="2" charset="-122"/>
              </a:rPr>
              <a:t>参与对比的陆地碳循环模型和验证数据集的数量</a:t>
            </a:r>
            <a:r>
              <a:rPr lang="zh-CN" altLang="en-US" sz="2000" dirty="0" smtClean="0">
                <a:latin typeface="宋体" panose="02010600030101010101" pitchFamily="2" charset="-122"/>
                <a:ea typeface="宋体" panose="02010600030101010101" pitchFamily="2" charset="-122"/>
              </a:rPr>
              <a:t>。</a:t>
            </a:r>
            <a:endParaRPr lang="zh-CN" altLang="zh-CN" sz="2000" dirty="0">
              <a:latin typeface="宋体" panose="02010600030101010101" pitchFamily="2" charset="-122"/>
              <a:ea typeface="宋体" panose="02010600030101010101" pitchFamily="2" charset="-122"/>
            </a:endParaRPr>
          </a:p>
        </p:txBody>
      </p:sp>
      <p:sp>
        <p:nvSpPr>
          <p:cNvPr id="160" name="标题 1"/>
          <p:cNvSpPr txBox="1">
            <a:spLocks/>
          </p:cNvSpPr>
          <p:nvPr/>
        </p:nvSpPr>
        <p:spPr bwMode="white">
          <a:xfrm>
            <a:off x="1143000" y="381000"/>
            <a:ext cx="6781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zh-CN" altLang="en-US" sz="3200" smtClean="0">
                <a:solidFill>
                  <a:schemeClr val="bg1"/>
                </a:solidFill>
                <a:latin typeface="黑体" pitchFamily="49" charset="-122"/>
                <a:ea typeface="黑体" pitchFamily="49" charset="-122"/>
                <a:cs typeface="Arial" charset="0"/>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a:lstStyle>
          <a:p>
            <a:pPr algn="l"/>
            <a:r>
              <a:rPr lang="en-US" altLang="zh-CN" dirty="0" smtClean="0"/>
              <a:t>5 </a:t>
            </a:r>
            <a:r>
              <a:rPr lang="zh-CN" altLang="en-US" dirty="0" smtClean="0"/>
              <a:t>研究结论及展望</a:t>
            </a:r>
            <a:endParaRPr lang="zh-CN" altLang="en-US" dirty="0"/>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en-US" altLang="zh-CN" sz="2000" kern="0" dirty="0" smtClean="0">
                <a:latin typeface="宋体" panose="02010600030101010101" pitchFamily="2" charset="-122"/>
                <a:ea typeface="宋体" panose="02010600030101010101" pitchFamily="2" charset="-122"/>
              </a:rPr>
              <a:t>5.2 </a:t>
            </a:r>
            <a:r>
              <a:rPr lang="zh-CN" altLang="en-US" sz="2000" kern="0" dirty="0" smtClean="0">
                <a:latin typeface="宋体" panose="02010600030101010101" pitchFamily="2" charset="-122"/>
                <a:ea typeface="宋体" panose="02010600030101010101" pitchFamily="2" charset="-122"/>
              </a:rPr>
              <a:t>不足与展望</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1"/>
          </p:nvPr>
        </p:nvSpPr>
        <p:spPr/>
        <p:txBody>
          <a:bodyPr/>
          <a:lstStyle/>
          <a:p>
            <a:fld id="{57EA92A5-C027-4AA6-B826-350AEA676BBC}" type="slidenum">
              <a:rPr lang="zh-CN" altLang="en-US" smtClean="0"/>
              <a:pPr/>
              <a:t>46</a:t>
            </a:fld>
            <a:endParaRPr lang="zh-CN" altLang="en-US"/>
          </a:p>
        </p:txBody>
      </p:sp>
    </p:spTree>
    <p:extLst>
      <p:ext uri="{BB962C8B-B14F-4D97-AF65-F5344CB8AC3E}">
        <p14:creationId xmlns:p14="http://schemas.microsoft.com/office/powerpoint/2010/main" val="690064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341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 </a:t>
            </a:r>
            <a:r>
              <a:rPr lang="zh-CN" altLang="en-US" dirty="0"/>
              <a:t>研究背景和研究意义</a:t>
            </a:r>
          </a:p>
        </p:txBody>
      </p:sp>
      <p:sp>
        <p:nvSpPr>
          <p:cNvPr id="3" name="内容占位符 2"/>
          <p:cNvSpPr>
            <a:spLocks noGrp="1"/>
          </p:cNvSpPr>
          <p:nvPr>
            <p:ph idx="1"/>
          </p:nvPr>
        </p:nvSpPr>
        <p:spPr>
          <a:xfrm>
            <a:off x="304800" y="1557338"/>
            <a:ext cx="7867600" cy="3010272"/>
          </a:xfrm>
        </p:spPr>
        <p:txBody>
          <a:bodyPr/>
          <a:lstStyle/>
          <a:p>
            <a:r>
              <a:rPr lang="zh-CN" altLang="en-US" sz="2000" dirty="0">
                <a:latin typeface="宋体" panose="02010600030101010101" pitchFamily="2" charset="-122"/>
                <a:ea typeface="宋体" panose="02010600030101010101" pitchFamily="2" charset="-122"/>
              </a:rPr>
              <a:t>本文基于开放式的网络服务开展陆地碳循环模型的对比，保证了陆地碳循环模型对比过程的</a:t>
            </a:r>
            <a:r>
              <a:rPr lang="zh-CN" altLang="en-US" sz="2000" dirty="0">
                <a:solidFill>
                  <a:srgbClr val="FF0000"/>
                </a:solidFill>
                <a:latin typeface="宋体" panose="02010600030101010101" pitchFamily="2" charset="-122"/>
                <a:ea typeface="宋体" panose="02010600030101010101" pitchFamily="2" charset="-122"/>
              </a:rPr>
              <a:t>公平公开性</a:t>
            </a:r>
            <a:r>
              <a:rPr lang="zh-CN" altLang="en-US" sz="2000" dirty="0">
                <a:latin typeface="宋体" panose="02010600030101010101" pitchFamily="2" charset="-122"/>
                <a:ea typeface="宋体" panose="02010600030101010101" pitchFamily="2" charset="-122"/>
              </a:rPr>
              <a:t>，使对比流程与结果具有</a:t>
            </a:r>
            <a:r>
              <a:rPr lang="zh-CN" altLang="en-US" sz="2000" dirty="0">
                <a:solidFill>
                  <a:srgbClr val="FF0000"/>
                </a:solidFill>
                <a:latin typeface="宋体" panose="02010600030101010101" pitchFamily="2" charset="-122"/>
                <a:ea typeface="宋体" panose="02010600030101010101" pitchFamily="2" charset="-122"/>
              </a:rPr>
              <a:t>可追溯性、可验证性和易重复性</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此外</a:t>
            </a:r>
            <a:r>
              <a:rPr lang="zh-CN" altLang="en-US" sz="2000" dirty="0">
                <a:latin typeface="宋体" panose="02010600030101010101" pitchFamily="2" charset="-122"/>
                <a:ea typeface="宋体" panose="02010600030101010101" pitchFamily="2" charset="-122"/>
              </a:rPr>
              <a:t>，这种开放式、去中心化的模型对比</a:t>
            </a:r>
            <a:r>
              <a:rPr lang="zh-CN" altLang="en-US" sz="2000" dirty="0" smtClean="0">
                <a:latin typeface="宋体" panose="02010600030101010101" pitchFamily="2" charset="-122"/>
                <a:ea typeface="宋体" panose="02010600030101010101" pitchFamily="2" charset="-122"/>
              </a:rPr>
              <a:t>方案</a:t>
            </a:r>
            <a:r>
              <a:rPr lang="zh-CN" altLang="en-US" sz="2000" dirty="0" smtClean="0">
                <a:solidFill>
                  <a:srgbClr val="FF0000"/>
                </a:solidFill>
                <a:latin typeface="宋体" panose="02010600030101010101" pitchFamily="2" charset="-122"/>
                <a:ea typeface="宋体" panose="02010600030101010101" pitchFamily="2" charset="-122"/>
              </a:rPr>
              <a:t>易于开展</a:t>
            </a:r>
            <a:r>
              <a:rPr lang="zh-CN" altLang="en-US" sz="2000" dirty="0">
                <a:latin typeface="宋体" panose="02010600030101010101" pitchFamily="2" charset="-122"/>
                <a:ea typeface="宋体" panose="02010600030101010101" pitchFamily="2" charset="-122"/>
              </a:rPr>
              <a:t>，降低了陆地碳循环模型对比的难度，对于陆地碳循环模型的发展和改进具有重要意义。</a:t>
            </a:r>
            <a:endParaRPr lang="en-US" altLang="zh-CN" sz="2000" dirty="0">
              <a:latin typeface="宋体" panose="02010600030101010101" pitchFamily="2" charset="-122"/>
              <a:ea typeface="宋体" panose="02010600030101010101" pitchFamily="2" charset="-122"/>
            </a:endParaRPr>
          </a:p>
        </p:txBody>
      </p:sp>
      <p:sp>
        <p:nvSpPr>
          <p:cNvPr id="4" name="内容占位符 2"/>
          <p:cNvSpPr txBox="1">
            <a:spLocks/>
          </p:cNvSpPr>
          <p:nvPr/>
        </p:nvSpPr>
        <p:spPr bwMode="auto">
          <a:xfrm>
            <a:off x="304800" y="1066800"/>
            <a:ext cx="6859488" cy="417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0" baseline="0">
                <a:solidFill>
                  <a:schemeClr val="tx1"/>
                </a:solidFill>
                <a:latin typeface="Arial" pitchFamily="34" charset="0"/>
                <a:ea typeface="黑体" pitchFamily="49"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baseline="0">
                <a:solidFill>
                  <a:schemeClr val="tx1"/>
                </a:solidFill>
                <a:latin typeface="Arial" pitchFamily="34" charset="0"/>
                <a:ea typeface="黑体" pitchFamily="49" charset="-122"/>
              </a:defRPr>
            </a:lvl2pPr>
            <a:lvl3pPr marL="1143000" indent="-228600" algn="l" rtl="0" eaLnBrk="1" fontAlgn="base" hangingPunct="1">
              <a:lnSpc>
                <a:spcPct val="120000"/>
              </a:lnSpc>
              <a:spcBef>
                <a:spcPct val="20000"/>
              </a:spcBef>
              <a:spcAft>
                <a:spcPct val="0"/>
              </a:spcAft>
              <a:buClr>
                <a:schemeClr val="tx1"/>
              </a:buClr>
              <a:buChar char="•"/>
              <a:defRPr sz="2200" baseline="0">
                <a:solidFill>
                  <a:schemeClr val="tx1"/>
                </a:solidFill>
                <a:latin typeface="Arial" pitchFamily="34" charset="0"/>
                <a:ea typeface="黑体" pitchFamily="49" charset="-122"/>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Arial" pitchFamily="34" charset="0"/>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en-US" altLang="zh-CN" sz="2000" kern="0" dirty="0" smtClean="0">
                <a:latin typeface="宋体" panose="02010600030101010101" pitchFamily="2" charset="-122"/>
                <a:ea typeface="宋体" panose="02010600030101010101" pitchFamily="2" charset="-122"/>
              </a:rPr>
              <a:t>1.1 </a:t>
            </a:r>
            <a:r>
              <a:rPr lang="zh-CN" altLang="en-US" sz="2000" kern="0" dirty="0" smtClean="0">
                <a:latin typeface="宋体" panose="02010600030101010101" pitchFamily="2" charset="-122"/>
                <a:ea typeface="宋体" panose="02010600030101010101" pitchFamily="2" charset="-122"/>
              </a:rPr>
              <a:t>研究</a:t>
            </a:r>
            <a:r>
              <a:rPr lang="zh-CN" altLang="en-US" sz="2000" kern="0" dirty="0">
                <a:latin typeface="宋体" panose="02010600030101010101" pitchFamily="2" charset="-122"/>
                <a:ea typeface="宋体" panose="02010600030101010101" pitchFamily="2" charset="-122"/>
              </a:rPr>
              <a:t>意义</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1"/>
          </p:nvPr>
        </p:nvSpPr>
        <p:spPr/>
        <p:txBody>
          <a:bodyPr/>
          <a:lstStyle/>
          <a:p>
            <a:fld id="{57EA92A5-C027-4AA6-B826-350AEA676BBC}" type="slidenum">
              <a:rPr lang="zh-CN" altLang="en-US" smtClean="0"/>
              <a:pPr/>
              <a:t>5</a:t>
            </a:fld>
            <a:endParaRPr lang="zh-CN" altLang="en-US"/>
          </a:p>
        </p:txBody>
      </p:sp>
    </p:spTree>
    <p:extLst>
      <p:ext uri="{BB962C8B-B14F-4D97-AF65-F5344CB8AC3E}">
        <p14:creationId xmlns:p14="http://schemas.microsoft.com/office/powerpoint/2010/main" val="1084786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itchFamily="18" charset="0"/>
                <a:cs typeface="Times New Roman" pitchFamily="18" charset="0"/>
              </a:rPr>
              <a:t>目录</a:t>
            </a:r>
            <a:endParaRPr lang="zh-CN" altLang="en-US" dirty="0"/>
          </a:p>
        </p:txBody>
      </p:sp>
      <p:grpSp>
        <p:nvGrpSpPr>
          <p:cNvPr id="5" name="组合 4"/>
          <p:cNvGrpSpPr/>
          <p:nvPr/>
        </p:nvGrpSpPr>
        <p:grpSpPr>
          <a:xfrm>
            <a:off x="1954387" y="2276872"/>
            <a:ext cx="5976392" cy="3809405"/>
            <a:chOff x="1954387" y="2026294"/>
            <a:chExt cx="5976392" cy="3809405"/>
          </a:xfrm>
        </p:grpSpPr>
        <p:grpSp>
          <p:nvGrpSpPr>
            <p:cNvPr id="22" name="Group 93"/>
            <p:cNvGrpSpPr>
              <a:grpSpLocks/>
            </p:cNvGrpSpPr>
            <p:nvPr/>
          </p:nvGrpSpPr>
          <p:grpSpPr bwMode="auto">
            <a:xfrm>
              <a:off x="1954388" y="2026294"/>
              <a:ext cx="841745" cy="665162"/>
              <a:chOff x="1110" y="2656"/>
              <a:chExt cx="1549" cy="1351"/>
            </a:xfrm>
          </p:grpSpPr>
          <p:sp>
            <p:nvSpPr>
              <p:cNvPr id="26" name="AutoShape 9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27" name="AutoShape 9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28" name="AutoShape 9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24" name="Text Box 102"/>
            <p:cNvSpPr txBox="1">
              <a:spLocks noChangeArrowheads="1"/>
            </p:cNvSpPr>
            <p:nvPr/>
          </p:nvSpPr>
          <p:spPr bwMode="auto">
            <a:xfrm>
              <a:off x="2831206" y="2069156"/>
              <a:ext cx="4301669" cy="461962"/>
            </a:xfrm>
            <a:prstGeom prst="rect">
              <a:avLst/>
            </a:prstGeom>
            <a:noFill/>
            <a:ln w="9525" algn="ctr">
              <a:noFill/>
              <a:miter lim="800000"/>
              <a:headEnd/>
              <a:tailEnd/>
            </a:ln>
          </p:spPr>
          <p:txBody>
            <a:bodyPr wrap="square">
              <a:spAutoFit/>
            </a:bodyPr>
            <a:lstStyle/>
            <a:p>
              <a:r>
                <a:rPr kumimoji="1" lang="zh-CN" altLang="en-US" sz="2400" b="1" dirty="0">
                  <a:latin typeface="微软雅黑" pitchFamily="34" charset="-122"/>
                  <a:ea typeface="微软雅黑" pitchFamily="34" charset="-122"/>
                </a:rPr>
                <a:t>研究</a:t>
              </a:r>
              <a:r>
                <a:rPr kumimoji="1" lang="zh-CN" altLang="en-US" sz="2400" b="1" dirty="0" smtClean="0">
                  <a:latin typeface="微软雅黑" pitchFamily="34" charset="-122"/>
                  <a:ea typeface="微软雅黑" pitchFamily="34" charset="-122"/>
                </a:rPr>
                <a:t>背景</a:t>
              </a:r>
              <a:r>
                <a:rPr kumimoji="1" lang="zh-CN" altLang="en-US" sz="2400" b="1" dirty="0">
                  <a:latin typeface="微软雅黑" pitchFamily="34" charset="-122"/>
                  <a:ea typeface="微软雅黑" pitchFamily="34" charset="-122"/>
                </a:rPr>
                <a:t>和研究意义</a:t>
              </a:r>
              <a:endParaRPr lang="en-US" altLang="zh-CN" sz="2400" dirty="0">
                <a:latin typeface="黑体" pitchFamily="2" charset="-122"/>
                <a:ea typeface="黑体" pitchFamily="2" charset="-122"/>
              </a:endParaRPr>
            </a:p>
          </p:txBody>
        </p:sp>
        <p:sp>
          <p:nvSpPr>
            <p:cNvPr id="25" name="Text Box 103"/>
            <p:cNvSpPr txBox="1">
              <a:spLocks noChangeArrowheads="1"/>
            </p:cNvSpPr>
            <p:nvPr/>
          </p:nvSpPr>
          <p:spPr bwMode="gray">
            <a:xfrm>
              <a:off x="2171839" y="2124719"/>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1</a:t>
              </a:r>
            </a:p>
          </p:txBody>
        </p:sp>
        <p:grpSp>
          <p:nvGrpSpPr>
            <p:cNvPr id="30" name="Group 107"/>
            <p:cNvGrpSpPr>
              <a:grpSpLocks/>
            </p:cNvGrpSpPr>
            <p:nvPr/>
          </p:nvGrpSpPr>
          <p:grpSpPr bwMode="auto">
            <a:xfrm>
              <a:off x="1954387" y="3632712"/>
              <a:ext cx="841745" cy="665162"/>
              <a:chOff x="1110" y="2656"/>
              <a:chExt cx="1549" cy="1351"/>
            </a:xfrm>
          </p:grpSpPr>
          <p:sp>
            <p:nvSpPr>
              <p:cNvPr id="34"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35"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36"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32" name="Text Box 116"/>
            <p:cNvSpPr txBox="1">
              <a:spLocks noChangeArrowheads="1"/>
            </p:cNvSpPr>
            <p:nvPr/>
          </p:nvSpPr>
          <p:spPr bwMode="auto">
            <a:xfrm>
              <a:off x="2811915" y="3654937"/>
              <a:ext cx="5118864"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研究目标和技术路线</a:t>
              </a:r>
              <a:endParaRPr lang="en-US" altLang="zh-CN" sz="2400" dirty="0">
                <a:latin typeface="黑体" pitchFamily="2" charset="-122"/>
                <a:ea typeface="黑体" pitchFamily="2" charset="-122"/>
              </a:endParaRPr>
            </a:p>
          </p:txBody>
        </p:sp>
        <p:sp>
          <p:nvSpPr>
            <p:cNvPr id="33" name="Text Box 117"/>
            <p:cNvSpPr txBox="1">
              <a:spLocks noChangeArrowheads="1"/>
            </p:cNvSpPr>
            <p:nvPr/>
          </p:nvSpPr>
          <p:spPr bwMode="gray">
            <a:xfrm>
              <a:off x="2171838" y="3731137"/>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3</a:t>
              </a:r>
            </a:p>
          </p:txBody>
        </p:sp>
        <p:grpSp>
          <p:nvGrpSpPr>
            <p:cNvPr id="38" name="Group 107"/>
            <p:cNvGrpSpPr>
              <a:grpSpLocks/>
            </p:cNvGrpSpPr>
            <p:nvPr/>
          </p:nvGrpSpPr>
          <p:grpSpPr bwMode="auto">
            <a:xfrm>
              <a:off x="1961284" y="4405507"/>
              <a:ext cx="841745" cy="665162"/>
              <a:chOff x="1110" y="2656"/>
              <a:chExt cx="1549" cy="1351"/>
            </a:xfrm>
          </p:grpSpPr>
          <p:sp>
            <p:nvSpPr>
              <p:cNvPr id="42"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43"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44"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0" name="Text Box 116"/>
            <p:cNvSpPr txBox="1">
              <a:spLocks noChangeArrowheads="1"/>
            </p:cNvSpPr>
            <p:nvPr/>
          </p:nvSpPr>
          <p:spPr bwMode="auto">
            <a:xfrm>
              <a:off x="2831088" y="442773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研究内容和成果</a:t>
              </a:r>
              <a:endParaRPr lang="en-US" altLang="zh-CN" sz="2400" dirty="0">
                <a:latin typeface="黑体" pitchFamily="2" charset="-122"/>
                <a:ea typeface="黑体" pitchFamily="2" charset="-122"/>
              </a:endParaRPr>
            </a:p>
          </p:txBody>
        </p:sp>
        <p:sp>
          <p:nvSpPr>
            <p:cNvPr id="41" name="Text Box 117"/>
            <p:cNvSpPr txBox="1">
              <a:spLocks noChangeArrowheads="1"/>
            </p:cNvSpPr>
            <p:nvPr/>
          </p:nvSpPr>
          <p:spPr bwMode="gray">
            <a:xfrm>
              <a:off x="2150677" y="4503932"/>
              <a:ext cx="405090" cy="461962"/>
            </a:xfrm>
            <a:prstGeom prst="rect">
              <a:avLst/>
            </a:prstGeom>
            <a:noFill/>
            <a:ln w="9525" algn="ctr">
              <a:noFill/>
              <a:miter lim="800000"/>
              <a:headEnd/>
              <a:tailEnd/>
            </a:ln>
          </p:spPr>
          <p:txBody>
            <a:bodyPr wrap="none">
              <a:spAutoFit/>
            </a:bodyPr>
            <a:lstStyle/>
            <a:p>
              <a:pPr eaLnBrk="0" hangingPunct="0"/>
              <a:r>
                <a:rPr lang="en-US" altLang="zh-CN" sz="2400" b="1" dirty="0" smtClean="0">
                  <a:solidFill>
                    <a:schemeClr val="bg1"/>
                  </a:solidFill>
                  <a:latin typeface="Verdana" pitchFamily="34" charset="0"/>
                </a:rPr>
                <a:t>4</a:t>
              </a:r>
              <a:endParaRPr lang="en-US" altLang="zh-CN" sz="2400" b="1" dirty="0">
                <a:solidFill>
                  <a:schemeClr val="bg1"/>
                </a:solidFill>
                <a:latin typeface="Verdana" pitchFamily="34" charset="0"/>
              </a:endParaRPr>
            </a:p>
          </p:txBody>
        </p:sp>
        <p:grpSp>
          <p:nvGrpSpPr>
            <p:cNvPr id="46" name="Group 107"/>
            <p:cNvGrpSpPr>
              <a:grpSpLocks/>
            </p:cNvGrpSpPr>
            <p:nvPr/>
          </p:nvGrpSpPr>
          <p:grpSpPr bwMode="auto">
            <a:xfrm>
              <a:off x="1961284" y="5170537"/>
              <a:ext cx="841745" cy="665162"/>
              <a:chOff x="1110" y="2656"/>
              <a:chExt cx="1549" cy="1351"/>
            </a:xfrm>
          </p:grpSpPr>
          <p:sp>
            <p:nvSpPr>
              <p:cNvPr id="50"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1"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52"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sp>
          <p:nvSpPr>
            <p:cNvPr id="48" name="Text Box 116"/>
            <p:cNvSpPr txBox="1">
              <a:spLocks noChangeArrowheads="1"/>
            </p:cNvSpPr>
            <p:nvPr/>
          </p:nvSpPr>
          <p:spPr bwMode="auto">
            <a:xfrm>
              <a:off x="2831088" y="5192762"/>
              <a:ext cx="4778659" cy="461962"/>
            </a:xfrm>
            <a:prstGeom prst="rect">
              <a:avLst/>
            </a:prstGeom>
            <a:noFill/>
            <a:ln w="9525" algn="ctr">
              <a:noFill/>
              <a:miter lim="800000"/>
              <a:headEnd/>
              <a:tailEnd/>
            </a:ln>
          </p:spPr>
          <p:txBody>
            <a:bodyPr wrap="square">
              <a:spAutoFit/>
            </a:bodyPr>
            <a:lstStyle/>
            <a:p>
              <a:r>
                <a:rPr kumimoji="1" lang="zh-CN" altLang="en-US" sz="2400" b="1" dirty="0" smtClean="0">
                  <a:latin typeface="微软雅黑" pitchFamily="34" charset="-122"/>
                  <a:ea typeface="微软雅黑" pitchFamily="34" charset="-122"/>
                </a:rPr>
                <a:t>研究结论及展望</a:t>
              </a:r>
              <a:endParaRPr lang="en-US" altLang="zh-CN" sz="2400" dirty="0">
                <a:solidFill>
                  <a:srgbClr val="FF0000"/>
                </a:solidFill>
                <a:latin typeface="黑体" pitchFamily="2" charset="-122"/>
                <a:ea typeface="黑体" pitchFamily="2" charset="-122"/>
              </a:endParaRPr>
            </a:p>
          </p:txBody>
        </p:sp>
        <p:sp>
          <p:nvSpPr>
            <p:cNvPr id="49" name="Text Box 117"/>
            <p:cNvSpPr txBox="1">
              <a:spLocks noChangeArrowheads="1"/>
            </p:cNvSpPr>
            <p:nvPr/>
          </p:nvSpPr>
          <p:spPr bwMode="gray">
            <a:xfrm>
              <a:off x="2171720" y="5268962"/>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5</a:t>
              </a:r>
            </a:p>
          </p:txBody>
        </p:sp>
        <p:grpSp>
          <p:nvGrpSpPr>
            <p:cNvPr id="54" name="Group 107"/>
            <p:cNvGrpSpPr>
              <a:grpSpLocks/>
            </p:cNvGrpSpPr>
            <p:nvPr/>
          </p:nvGrpSpPr>
          <p:grpSpPr bwMode="auto">
            <a:xfrm>
              <a:off x="1954387" y="2839179"/>
              <a:ext cx="841745" cy="665162"/>
              <a:chOff x="1110" y="2656"/>
              <a:chExt cx="1549" cy="1351"/>
            </a:xfrm>
          </p:grpSpPr>
          <p:sp>
            <p:nvSpPr>
              <p:cNvPr id="58" name="AutoShape 10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a:latin typeface="Verdana" pitchFamily="34" charset="0"/>
                </a:endParaRPr>
              </a:p>
            </p:txBody>
          </p:sp>
          <p:sp>
            <p:nvSpPr>
              <p:cNvPr id="59" name="AutoShape 10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a:latin typeface="Verdana" pitchFamily="34" charset="0"/>
                </a:endParaRPr>
              </a:p>
            </p:txBody>
          </p:sp>
          <p:sp>
            <p:nvSpPr>
              <p:cNvPr id="60" name="AutoShape 11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p>
            </p:txBody>
          </p:sp>
        </p:grpSp>
        <p:grpSp>
          <p:nvGrpSpPr>
            <p:cNvPr id="3" name="组合 2"/>
            <p:cNvGrpSpPr/>
            <p:nvPr/>
          </p:nvGrpSpPr>
          <p:grpSpPr>
            <a:xfrm>
              <a:off x="2627784" y="2635894"/>
              <a:ext cx="3863108" cy="3144243"/>
              <a:chOff x="2005036" y="2635894"/>
              <a:chExt cx="5309893" cy="3144243"/>
            </a:xfrm>
          </p:grpSpPr>
          <p:sp>
            <p:nvSpPr>
              <p:cNvPr id="23" name="Line 101"/>
              <p:cNvSpPr>
                <a:spLocks noChangeShapeType="1"/>
              </p:cNvSpPr>
              <p:nvPr/>
            </p:nvSpPr>
            <p:spPr bwMode="auto">
              <a:xfrm>
                <a:off x="2005037" y="2635894"/>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1" name="Line 115"/>
              <p:cNvSpPr>
                <a:spLocks noChangeShapeType="1"/>
              </p:cNvSpPr>
              <p:nvPr/>
            </p:nvSpPr>
            <p:spPr bwMode="auto">
              <a:xfrm>
                <a:off x="2005036" y="4242312"/>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9" name="Line 115"/>
              <p:cNvSpPr>
                <a:spLocks noChangeShapeType="1"/>
              </p:cNvSpPr>
              <p:nvPr/>
            </p:nvSpPr>
            <p:spPr bwMode="auto">
              <a:xfrm>
                <a:off x="2011933" y="501510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47" name="Line 115"/>
              <p:cNvSpPr>
                <a:spLocks noChangeShapeType="1"/>
              </p:cNvSpPr>
              <p:nvPr/>
            </p:nvSpPr>
            <p:spPr bwMode="auto">
              <a:xfrm>
                <a:off x="2011933" y="5780137"/>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55" name="Line 115"/>
              <p:cNvSpPr>
                <a:spLocks noChangeShapeType="1"/>
              </p:cNvSpPr>
              <p:nvPr/>
            </p:nvSpPr>
            <p:spPr bwMode="auto">
              <a:xfrm>
                <a:off x="2005036" y="3448779"/>
                <a:ext cx="5302996" cy="0"/>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sp>
          <p:nvSpPr>
            <p:cNvPr id="56" name="Text Box 116"/>
            <p:cNvSpPr txBox="1">
              <a:spLocks noChangeArrowheads="1"/>
            </p:cNvSpPr>
            <p:nvPr/>
          </p:nvSpPr>
          <p:spPr bwMode="auto">
            <a:xfrm>
              <a:off x="2838220" y="2861404"/>
              <a:ext cx="5092559" cy="461962"/>
            </a:xfrm>
            <a:prstGeom prst="rect">
              <a:avLst/>
            </a:prstGeom>
            <a:noFill/>
            <a:ln w="9525" algn="ctr">
              <a:noFill/>
              <a:miter lim="800000"/>
              <a:headEnd/>
              <a:tailEnd/>
            </a:ln>
          </p:spPr>
          <p:txBody>
            <a:bodyPr wrap="square">
              <a:spAutoFit/>
            </a:bodyPr>
            <a:lstStyle/>
            <a:p>
              <a:r>
                <a:rPr kumimoji="1" lang="zh-CN" altLang="en-US" sz="2400" b="1" dirty="0">
                  <a:solidFill>
                    <a:srgbClr val="FF0000"/>
                  </a:solidFill>
                  <a:latin typeface="微软雅黑" pitchFamily="34" charset="-122"/>
                  <a:ea typeface="微软雅黑" pitchFamily="34" charset="-122"/>
                </a:rPr>
                <a:t>国内外研究现状</a:t>
              </a:r>
              <a:endParaRPr lang="en-US" altLang="zh-CN" sz="2400" dirty="0">
                <a:solidFill>
                  <a:srgbClr val="FF0000"/>
                </a:solidFill>
                <a:latin typeface="黑体" pitchFamily="2" charset="-122"/>
                <a:ea typeface="黑体" pitchFamily="2" charset="-122"/>
              </a:endParaRPr>
            </a:p>
          </p:txBody>
        </p:sp>
        <p:sp>
          <p:nvSpPr>
            <p:cNvPr id="57" name="Text Box 117"/>
            <p:cNvSpPr txBox="1">
              <a:spLocks noChangeArrowheads="1"/>
            </p:cNvSpPr>
            <p:nvPr/>
          </p:nvSpPr>
          <p:spPr bwMode="gray">
            <a:xfrm>
              <a:off x="2164823" y="2937604"/>
              <a:ext cx="405090" cy="461962"/>
            </a:xfrm>
            <a:prstGeom prst="rect">
              <a:avLst/>
            </a:prstGeom>
            <a:noFill/>
            <a:ln w="9525" algn="ctr">
              <a:noFill/>
              <a:miter lim="800000"/>
              <a:headEnd/>
              <a:tailEnd/>
            </a:ln>
          </p:spPr>
          <p:txBody>
            <a:bodyPr wrap="none">
              <a:spAutoFit/>
            </a:bodyPr>
            <a:lstStyle/>
            <a:p>
              <a:pPr eaLnBrk="0" hangingPunct="0"/>
              <a:r>
                <a:rPr lang="en-US" altLang="zh-CN" sz="2400" b="1" dirty="0">
                  <a:solidFill>
                    <a:schemeClr val="bg1"/>
                  </a:solidFill>
                  <a:latin typeface="Verdana" pitchFamily="34" charset="0"/>
                </a:rPr>
                <a:t>2</a:t>
              </a:r>
            </a:p>
          </p:txBody>
        </p:sp>
      </p:grpSp>
      <p:sp>
        <p:nvSpPr>
          <p:cNvPr id="45" name="灯片编号占位符 2"/>
          <p:cNvSpPr txBox="1">
            <a:spLocks/>
          </p:cNvSpPr>
          <p:nvPr/>
        </p:nvSpPr>
        <p:spPr>
          <a:xfrm>
            <a:off x="8293100" y="6381328"/>
            <a:ext cx="457200" cy="2286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smtClean="0">
                <a:ea typeface="宋体" charset="-122"/>
              </a:rPr>
              <a:t>6</a:t>
            </a:r>
            <a:endParaRPr lang="zh-CN" altLang="en-US" sz="1000" dirty="0">
              <a:ea typeface="宋体" charset="-122"/>
            </a:endParaRPr>
          </a:p>
        </p:txBody>
      </p:sp>
    </p:spTree>
    <p:extLst>
      <p:ext uri="{BB962C8B-B14F-4D97-AF65-F5344CB8AC3E}">
        <p14:creationId xmlns:p14="http://schemas.microsoft.com/office/powerpoint/2010/main" val="2316314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a:t>
            </a:r>
            <a:r>
              <a:rPr lang="zh-CN" altLang="en-US" dirty="0" smtClean="0"/>
              <a:t>现状</a:t>
            </a:r>
            <a:endParaRPr lang="zh-CN" altLang="en-US" sz="1600" dirty="0"/>
          </a:p>
        </p:txBody>
      </p:sp>
      <p:sp>
        <p:nvSpPr>
          <p:cNvPr id="6" name="内容占位符 2"/>
          <p:cNvSpPr>
            <a:spLocks noGrp="1"/>
          </p:cNvSpPr>
          <p:nvPr>
            <p:ph idx="1"/>
          </p:nvPr>
        </p:nvSpPr>
        <p:spPr>
          <a:xfrm>
            <a:off x="304800" y="1066800"/>
            <a:ext cx="6859488" cy="562000"/>
          </a:xfrm>
        </p:spPr>
        <p:txBody>
          <a:bodyPr/>
          <a:lstStyle/>
          <a:p>
            <a:pPr marL="0" indent="0">
              <a:buNone/>
            </a:pPr>
            <a:r>
              <a:rPr lang="en-US" altLang="zh-CN" sz="2000" dirty="0" smtClean="0">
                <a:latin typeface="宋体" panose="02010600030101010101" pitchFamily="2" charset="-122"/>
                <a:ea typeface="宋体" panose="02010600030101010101" pitchFamily="2" charset="-122"/>
              </a:rPr>
              <a:t>2.1 </a:t>
            </a:r>
            <a:r>
              <a:rPr lang="zh-CN" altLang="en-US" sz="2000" dirty="0" smtClean="0">
                <a:latin typeface="宋体" panose="02010600030101010101" pitchFamily="2" charset="-122"/>
                <a:ea typeface="宋体" panose="02010600030101010101" pitchFamily="2" charset="-122"/>
              </a:rPr>
              <a:t>陆地碳循环模型</a:t>
            </a:r>
            <a:endParaRPr lang="en-US" altLang="zh-CN" sz="2000" dirty="0">
              <a:solidFill>
                <a:srgbClr val="FF0000"/>
              </a:solidFill>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1"/>
          </p:nvPr>
        </p:nvSpPr>
        <p:spPr/>
        <p:txBody>
          <a:bodyPr/>
          <a:lstStyle/>
          <a:p>
            <a:fld id="{57EA92A5-C027-4AA6-B826-350AEA676BBC}" type="slidenum">
              <a:rPr lang="zh-CN" altLang="en-US" smtClean="0"/>
              <a:pPr/>
              <a:t>7</a:t>
            </a:fld>
            <a:endParaRPr lang="zh-CN" altLang="en-US"/>
          </a:p>
        </p:txBody>
      </p:sp>
      <p:grpSp>
        <p:nvGrpSpPr>
          <p:cNvPr id="5" name="组合 4"/>
          <p:cNvGrpSpPr/>
          <p:nvPr/>
        </p:nvGrpSpPr>
        <p:grpSpPr>
          <a:xfrm>
            <a:off x="285750" y="1530036"/>
            <a:ext cx="8769796" cy="2227319"/>
            <a:chOff x="285750" y="1530036"/>
            <a:chExt cx="8769796" cy="2227319"/>
          </a:xfrm>
        </p:grpSpPr>
        <p:sp>
          <p:nvSpPr>
            <p:cNvPr id="14" name="矩形 13"/>
            <p:cNvSpPr/>
            <p:nvPr/>
          </p:nvSpPr>
          <p:spPr>
            <a:xfrm>
              <a:off x="7380312" y="1530036"/>
              <a:ext cx="1675234" cy="222731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16" name="组合 15"/>
            <p:cNvGrpSpPr/>
            <p:nvPr/>
          </p:nvGrpSpPr>
          <p:grpSpPr>
            <a:xfrm>
              <a:off x="285750" y="1533862"/>
              <a:ext cx="8769796" cy="2223492"/>
              <a:chOff x="285750" y="1412876"/>
              <a:chExt cx="8769796" cy="2223492"/>
            </a:xfrm>
          </p:grpSpPr>
          <p:pic>
            <p:nvPicPr>
              <p:cNvPr id="9" name="图片 8"/>
              <p:cNvPicPr>
                <a:picLocks noChangeAspect="1"/>
              </p:cNvPicPr>
              <p:nvPr/>
            </p:nvPicPr>
            <p:blipFill>
              <a:blip r:embed="rId3"/>
              <a:stretch>
                <a:fillRect/>
              </a:stretch>
            </p:blipFill>
            <p:spPr>
              <a:xfrm>
                <a:off x="323850" y="1412876"/>
                <a:ext cx="7056462" cy="2223492"/>
              </a:xfrm>
              <a:prstGeom prst="rect">
                <a:avLst/>
              </a:prstGeom>
            </p:spPr>
          </p:pic>
          <p:sp>
            <p:nvSpPr>
              <p:cNvPr id="10" name="文本框 9"/>
              <p:cNvSpPr txBox="1"/>
              <p:nvPr/>
            </p:nvSpPr>
            <p:spPr>
              <a:xfrm>
                <a:off x="7418412" y="1724403"/>
                <a:ext cx="1637134" cy="1277273"/>
              </a:xfrm>
              <a:prstGeom prst="rect">
                <a:avLst/>
              </a:prstGeom>
              <a:noFill/>
            </p:spPr>
            <p:txBody>
              <a:bodyPr wrap="square" rtlCol="0">
                <a:spAutoFit/>
              </a:bodyPr>
              <a:lstStyle/>
              <a:p>
                <a:r>
                  <a:rPr lang="en-US" altLang="zh-CN" sz="1100" dirty="0" smtClean="0"/>
                  <a:t>Dixon</a:t>
                </a:r>
                <a:r>
                  <a:rPr lang="zh-CN" altLang="en-US" sz="1100" dirty="0" smtClean="0"/>
                  <a:t>（</a:t>
                </a:r>
                <a:r>
                  <a:rPr lang="en-US" altLang="zh-CN" sz="1100" dirty="0" smtClean="0"/>
                  <a:t>1994</a:t>
                </a:r>
                <a:r>
                  <a:rPr lang="zh-CN" altLang="en-US" sz="1100" dirty="0" smtClean="0"/>
                  <a:t>）</a:t>
                </a:r>
                <a:endParaRPr lang="en-US" altLang="zh-CN" sz="1100" dirty="0" smtClean="0"/>
              </a:p>
              <a:p>
                <a:r>
                  <a:rPr lang="en-US" altLang="zh-CN" sz="1100" dirty="0" err="1" smtClean="0"/>
                  <a:t>Melillo</a:t>
                </a:r>
                <a:r>
                  <a:rPr lang="zh-CN" altLang="en-US" sz="1100" dirty="0" smtClean="0"/>
                  <a:t>（</a:t>
                </a:r>
                <a:r>
                  <a:rPr lang="en-US" altLang="zh-CN" sz="1100" dirty="0" smtClean="0"/>
                  <a:t>1995</a:t>
                </a:r>
                <a:r>
                  <a:rPr lang="zh-CN" altLang="en-US" sz="1100" dirty="0" smtClean="0"/>
                  <a:t>）</a:t>
                </a:r>
                <a:endParaRPr lang="en-US" altLang="zh-CN" sz="1100" dirty="0" smtClean="0"/>
              </a:p>
              <a:p>
                <a:r>
                  <a:rPr lang="zh-CN" altLang="en-US" sz="1100" dirty="0" smtClean="0"/>
                  <a:t>陈泮勤（</a:t>
                </a:r>
                <a:r>
                  <a:rPr lang="en-US" altLang="zh-CN" sz="1100" dirty="0" smtClean="0"/>
                  <a:t>2004</a:t>
                </a:r>
                <a:r>
                  <a:rPr lang="zh-CN" altLang="en-US" sz="1100" dirty="0" smtClean="0"/>
                  <a:t>）</a:t>
                </a:r>
                <a:endParaRPr lang="en-US" altLang="zh-CN" sz="1100" dirty="0" smtClean="0"/>
              </a:p>
              <a:p>
                <a:r>
                  <a:rPr lang="zh-CN" altLang="en-US" sz="1100" dirty="0" smtClean="0"/>
                  <a:t>毛留喜（</a:t>
                </a:r>
                <a:r>
                  <a:rPr lang="en-US" altLang="zh-CN" sz="1100" dirty="0" smtClean="0"/>
                  <a:t>2006</a:t>
                </a:r>
                <a:r>
                  <a:rPr lang="zh-CN" altLang="en-US" sz="1100" dirty="0" smtClean="0"/>
                  <a:t>）</a:t>
                </a:r>
                <a:endParaRPr lang="en-US" altLang="zh-CN" sz="1100" dirty="0"/>
              </a:p>
              <a:p>
                <a:r>
                  <a:rPr lang="zh-CN" altLang="en-US" sz="1100" dirty="0"/>
                  <a:t>张延龙（</a:t>
                </a:r>
                <a:r>
                  <a:rPr lang="en-US" altLang="zh-CN" sz="1100" dirty="0"/>
                  <a:t>2013</a:t>
                </a:r>
                <a:r>
                  <a:rPr lang="zh-CN" altLang="en-US" sz="1100" dirty="0" smtClean="0"/>
                  <a:t>）</a:t>
                </a:r>
                <a:endParaRPr lang="en-US" altLang="zh-CN" sz="1100" dirty="0" smtClean="0"/>
              </a:p>
              <a:p>
                <a:r>
                  <a:rPr lang="en-US" altLang="zh-CN" sz="1100" dirty="0" smtClean="0"/>
                  <a:t>Fisher</a:t>
                </a:r>
                <a:r>
                  <a:rPr lang="zh-CN" altLang="en-US" sz="1100" dirty="0" smtClean="0"/>
                  <a:t>（</a:t>
                </a:r>
                <a:r>
                  <a:rPr lang="en-US" altLang="zh-CN" sz="1100" dirty="0"/>
                  <a:t>2014</a:t>
                </a:r>
                <a:r>
                  <a:rPr lang="zh-CN" altLang="en-US" sz="1100" dirty="0" smtClean="0"/>
                  <a:t>）</a:t>
                </a:r>
                <a:endParaRPr lang="en-US" altLang="zh-CN" sz="1100" dirty="0" smtClean="0"/>
              </a:p>
              <a:p>
                <a:r>
                  <a:rPr lang="zh-CN" altLang="en-US" sz="1100" dirty="0" smtClean="0"/>
                  <a:t>袁文平（</a:t>
                </a:r>
                <a:r>
                  <a:rPr lang="en-US" altLang="zh-CN" sz="1100" dirty="0" smtClean="0"/>
                  <a:t>2014</a:t>
                </a:r>
                <a:r>
                  <a:rPr lang="zh-CN" altLang="en-US" sz="1100" dirty="0" smtClean="0"/>
                  <a:t>）</a:t>
                </a:r>
                <a:endParaRPr lang="zh-CN" altLang="en-US" sz="1100" dirty="0"/>
              </a:p>
            </p:txBody>
          </p:sp>
          <p:sp>
            <p:nvSpPr>
              <p:cNvPr id="12" name="文本框 11"/>
              <p:cNvSpPr txBox="1"/>
              <p:nvPr/>
            </p:nvSpPr>
            <p:spPr>
              <a:xfrm>
                <a:off x="285750" y="1445829"/>
                <a:ext cx="1537742" cy="307777"/>
              </a:xfrm>
              <a:prstGeom prst="rect">
                <a:avLst/>
              </a:prstGeom>
              <a:noFill/>
            </p:spPr>
            <p:txBody>
              <a:bodyPr wrap="square" rtlCol="0">
                <a:spAutoFit/>
              </a:bodyPr>
              <a:lstStyle/>
              <a:p>
                <a:r>
                  <a:rPr lang="zh-CN" altLang="en-US" sz="1400" dirty="0" smtClean="0"/>
                  <a:t>根据机理分为：</a:t>
                </a:r>
                <a:endParaRPr lang="zh-CN" altLang="en-US" sz="1400" dirty="0"/>
              </a:p>
            </p:txBody>
          </p:sp>
        </p:grpSp>
      </p:grpSp>
      <p:grpSp>
        <p:nvGrpSpPr>
          <p:cNvPr id="8" name="组合 7"/>
          <p:cNvGrpSpPr/>
          <p:nvPr/>
        </p:nvGrpSpPr>
        <p:grpSpPr>
          <a:xfrm>
            <a:off x="285750" y="4445417"/>
            <a:ext cx="7132662" cy="1546749"/>
            <a:chOff x="285750" y="4445417"/>
            <a:chExt cx="7132662" cy="1546749"/>
          </a:xfrm>
        </p:grpSpPr>
        <p:sp>
          <p:nvSpPr>
            <p:cNvPr id="4" name="矩形 3"/>
            <p:cNvSpPr/>
            <p:nvPr/>
          </p:nvSpPr>
          <p:spPr>
            <a:xfrm>
              <a:off x="5658222" y="4445417"/>
              <a:ext cx="1760190" cy="154674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15" name="组合 14"/>
            <p:cNvGrpSpPr/>
            <p:nvPr/>
          </p:nvGrpSpPr>
          <p:grpSpPr>
            <a:xfrm>
              <a:off x="285750" y="4445417"/>
              <a:ext cx="7113612" cy="1546749"/>
              <a:chOff x="285750" y="4445417"/>
              <a:chExt cx="7113612" cy="1546749"/>
            </a:xfrm>
          </p:grpSpPr>
          <p:pic>
            <p:nvPicPr>
              <p:cNvPr id="7" name="图片 6"/>
              <p:cNvPicPr>
                <a:picLocks noChangeAspect="1"/>
              </p:cNvPicPr>
              <p:nvPr/>
            </p:nvPicPr>
            <p:blipFill>
              <a:blip r:embed="rId4"/>
              <a:stretch>
                <a:fillRect/>
              </a:stretch>
            </p:blipFill>
            <p:spPr>
              <a:xfrm>
                <a:off x="323850" y="4445417"/>
                <a:ext cx="5334372" cy="1546749"/>
              </a:xfrm>
              <a:prstGeom prst="rect">
                <a:avLst/>
              </a:prstGeom>
            </p:spPr>
          </p:pic>
          <p:sp>
            <p:nvSpPr>
              <p:cNvPr id="11" name="文本框 10"/>
              <p:cNvSpPr txBox="1"/>
              <p:nvPr/>
            </p:nvSpPr>
            <p:spPr>
              <a:xfrm>
                <a:off x="5762228" y="5030890"/>
                <a:ext cx="1637134" cy="261610"/>
              </a:xfrm>
              <a:prstGeom prst="rect">
                <a:avLst/>
              </a:prstGeom>
              <a:noFill/>
            </p:spPr>
            <p:txBody>
              <a:bodyPr wrap="square" rtlCol="0">
                <a:spAutoFit/>
              </a:bodyPr>
              <a:lstStyle/>
              <a:p>
                <a:r>
                  <a:rPr lang="zh-CN" altLang="en-US" sz="1100" dirty="0" smtClean="0"/>
                  <a:t>陈泮勤（</a:t>
                </a:r>
                <a:r>
                  <a:rPr lang="en-US" altLang="zh-CN" sz="1100" dirty="0" smtClean="0"/>
                  <a:t>2004</a:t>
                </a:r>
                <a:r>
                  <a:rPr lang="zh-CN" altLang="en-US" sz="1100" dirty="0" smtClean="0"/>
                  <a:t>）</a:t>
                </a:r>
                <a:endParaRPr lang="zh-CN" altLang="en-US" sz="1100" dirty="0"/>
              </a:p>
            </p:txBody>
          </p:sp>
          <p:sp>
            <p:nvSpPr>
              <p:cNvPr id="13" name="文本框 12"/>
              <p:cNvSpPr txBox="1"/>
              <p:nvPr/>
            </p:nvSpPr>
            <p:spPr>
              <a:xfrm>
                <a:off x="285750" y="4445417"/>
                <a:ext cx="2126010" cy="307777"/>
              </a:xfrm>
              <a:prstGeom prst="rect">
                <a:avLst/>
              </a:prstGeom>
              <a:noFill/>
            </p:spPr>
            <p:txBody>
              <a:bodyPr wrap="square" rtlCol="0">
                <a:spAutoFit/>
              </a:bodyPr>
              <a:lstStyle/>
              <a:p>
                <a:r>
                  <a:rPr lang="zh-CN" altLang="en-US" sz="1400" dirty="0" smtClean="0"/>
                  <a:t>根据生态系统类型分为：</a:t>
                </a:r>
                <a:endParaRPr lang="zh-CN" altLang="en-US" sz="1400" dirty="0"/>
              </a:p>
            </p:txBody>
          </p:sp>
        </p:grpSp>
      </p:grpSp>
    </p:spTree>
    <p:extLst>
      <p:ext uri="{BB962C8B-B14F-4D97-AF65-F5344CB8AC3E}">
        <p14:creationId xmlns:p14="http://schemas.microsoft.com/office/powerpoint/2010/main" val="1864903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a:t>
            </a:r>
            <a:r>
              <a:rPr lang="zh-CN" altLang="en-US" dirty="0" smtClean="0"/>
              <a:t>现状</a:t>
            </a:r>
            <a:endParaRPr lang="zh-CN" altLang="en-US" sz="1600" dirty="0"/>
          </a:p>
        </p:txBody>
      </p:sp>
      <p:sp>
        <p:nvSpPr>
          <p:cNvPr id="6" name="内容占位符 2"/>
          <p:cNvSpPr>
            <a:spLocks noGrp="1"/>
          </p:cNvSpPr>
          <p:nvPr>
            <p:ph idx="1"/>
          </p:nvPr>
        </p:nvSpPr>
        <p:spPr>
          <a:xfrm>
            <a:off x="304800" y="1066800"/>
            <a:ext cx="6859488" cy="417984"/>
          </a:xfrm>
        </p:spPr>
        <p:txBody>
          <a:bodyPr/>
          <a:lstStyle/>
          <a:p>
            <a:pPr marL="0" indent="0">
              <a:buNone/>
            </a:pPr>
            <a:r>
              <a:rPr lang="en-US" altLang="zh-CN" sz="2000" dirty="0" smtClean="0">
                <a:latin typeface="宋体" panose="02010600030101010101" pitchFamily="2" charset="-122"/>
                <a:ea typeface="宋体" panose="02010600030101010101" pitchFamily="2" charset="-122"/>
              </a:rPr>
              <a:t>2.2 </a:t>
            </a:r>
            <a:r>
              <a:rPr lang="zh-CN" altLang="en-US" sz="2000" dirty="0" smtClean="0">
                <a:latin typeface="宋体" panose="02010600030101010101" pitchFamily="2" charset="-122"/>
                <a:ea typeface="宋体" panose="02010600030101010101" pitchFamily="2" charset="-122"/>
              </a:rPr>
              <a:t>陆地碳循环模型对比计划</a:t>
            </a:r>
            <a:endParaRPr lang="en-US" altLang="zh-CN" sz="2000" dirty="0">
              <a:solidFill>
                <a:srgbClr val="FF0000"/>
              </a:solidFill>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1"/>
          </p:nvPr>
        </p:nvSpPr>
        <p:spPr/>
        <p:txBody>
          <a:bodyPr/>
          <a:lstStyle/>
          <a:p>
            <a:fld id="{57EA92A5-C027-4AA6-B826-350AEA676BBC}" type="slidenum">
              <a:rPr lang="zh-CN" altLang="en-US" smtClean="0"/>
              <a:pPr/>
              <a:t>8</a:t>
            </a:fld>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287472074"/>
              </p:ext>
            </p:extLst>
          </p:nvPr>
        </p:nvGraphicFramePr>
        <p:xfrm>
          <a:off x="305556" y="1557338"/>
          <a:ext cx="7830144" cy="4968005"/>
        </p:xfrm>
        <a:graphic>
          <a:graphicData uri="http://schemas.openxmlformats.org/drawingml/2006/table">
            <a:tbl>
              <a:tblPr firstRow="1" firstCol="1" bandRow="1">
                <a:tableStyleId>{16D9F66E-5EB9-4882-86FB-DCBF35E3C3E4}</a:tableStyleId>
              </a:tblPr>
              <a:tblGrid>
                <a:gridCol w="1053133">
                  <a:extLst>
                    <a:ext uri="{9D8B030D-6E8A-4147-A177-3AD203B41FA5}">
                      <a16:colId xmlns:a16="http://schemas.microsoft.com/office/drawing/2014/main" val="1452448154"/>
                    </a:ext>
                  </a:extLst>
                </a:gridCol>
                <a:gridCol w="1152128">
                  <a:extLst>
                    <a:ext uri="{9D8B030D-6E8A-4147-A177-3AD203B41FA5}">
                      <a16:colId xmlns:a16="http://schemas.microsoft.com/office/drawing/2014/main" val="2356664300"/>
                    </a:ext>
                  </a:extLst>
                </a:gridCol>
                <a:gridCol w="648072">
                  <a:extLst>
                    <a:ext uri="{9D8B030D-6E8A-4147-A177-3AD203B41FA5}">
                      <a16:colId xmlns:a16="http://schemas.microsoft.com/office/drawing/2014/main" val="745731916"/>
                    </a:ext>
                  </a:extLst>
                </a:gridCol>
                <a:gridCol w="4976811">
                  <a:extLst>
                    <a:ext uri="{9D8B030D-6E8A-4147-A177-3AD203B41FA5}">
                      <a16:colId xmlns:a16="http://schemas.microsoft.com/office/drawing/2014/main" val="3259574021"/>
                    </a:ext>
                  </a:extLst>
                </a:gridCol>
              </a:tblGrid>
              <a:tr h="568942">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研究者</a:t>
                      </a:r>
                      <a:endParaRPr lang="zh-CN" sz="1600" b="1"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对比计划</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模型数量</a:t>
                      </a:r>
                      <a:endParaRPr lang="zh-CN" sz="1600" b="1"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indent="0" algn="ctr">
                        <a:spcAft>
                          <a:spcPts val="0"/>
                        </a:spcAft>
                        <a:buFont typeface="+mj-lt"/>
                        <a:buNone/>
                      </a:pPr>
                      <a:r>
                        <a:rPr lang="zh-CN" altLang="en-US" sz="1600" dirty="0" smtClean="0">
                          <a:effectLst/>
                          <a:latin typeface="宋体" panose="02010600030101010101" pitchFamily="2" charset="-122"/>
                          <a:ea typeface="宋体" panose="02010600030101010101" pitchFamily="2" charset="-122"/>
                        </a:rPr>
                        <a:t>研究内容</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140163769"/>
                  </a:ext>
                </a:extLst>
              </a:tr>
              <a:tr h="126494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Kathy</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(1999a, 1999b, 1999c)</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EMDI</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12</a:t>
                      </a:r>
                    </a:p>
                  </a:txBody>
                  <a:tcPr marL="93625" marR="93625" marT="0" marB="0" anchor="ctr"/>
                </a:tc>
                <a:tc>
                  <a:txBody>
                    <a:bodyPr/>
                    <a:lstStyle/>
                    <a:p>
                      <a:pPr marL="0" indent="0" algn="l">
                        <a:spcAft>
                          <a:spcPts val="0"/>
                        </a:spcAft>
                        <a:buFont typeface="+mj-lt"/>
                        <a:buNone/>
                      </a:pPr>
                      <a:r>
                        <a:rPr lang="en-US" altLang="zh-CN" sz="1600" b="0" dirty="0" smtClean="0">
                          <a:effectLst/>
                          <a:latin typeface="宋体" panose="02010600030101010101" pitchFamily="2" charset="-122"/>
                          <a:ea typeface="宋体" panose="02010600030101010101" pitchFamily="2" charset="-122"/>
                        </a:rPr>
                        <a:t>EMDI</a:t>
                      </a:r>
                      <a:r>
                        <a:rPr lang="zh-CN" altLang="en-US" sz="1600" b="0" dirty="0" smtClean="0">
                          <a:effectLst/>
                          <a:latin typeface="宋体" panose="02010600030101010101" pitchFamily="2" charset="-122"/>
                          <a:ea typeface="宋体" panose="02010600030101010101" pitchFamily="2" charset="-122"/>
                        </a:rPr>
                        <a:t>主要针对</a:t>
                      </a:r>
                      <a:r>
                        <a:rPr lang="en-US" altLang="zh-CN" sz="1600" b="0" dirty="0" smtClean="0">
                          <a:effectLst/>
                          <a:latin typeface="宋体" panose="02010600030101010101" pitchFamily="2" charset="-122"/>
                          <a:ea typeface="宋体" panose="02010600030101010101" pitchFamily="2" charset="-122"/>
                        </a:rPr>
                        <a:t>NPP</a:t>
                      </a:r>
                      <a:r>
                        <a:rPr lang="zh-CN" altLang="en-US" sz="1600" b="0" dirty="0" smtClean="0">
                          <a:effectLst/>
                          <a:latin typeface="宋体" panose="02010600030101010101" pitchFamily="2" charset="-122"/>
                          <a:ea typeface="宋体" panose="02010600030101010101" pitchFamily="2" charset="-122"/>
                        </a:rPr>
                        <a:t>和</a:t>
                      </a:r>
                      <a:r>
                        <a:rPr lang="en-US" altLang="zh-CN" sz="1600" b="0" dirty="0" smtClean="0">
                          <a:effectLst/>
                          <a:latin typeface="宋体" panose="02010600030101010101" pitchFamily="2" charset="-122"/>
                          <a:ea typeface="宋体" panose="02010600030101010101" pitchFamily="2" charset="-122"/>
                        </a:rPr>
                        <a:t>NEP</a:t>
                      </a:r>
                      <a:r>
                        <a:rPr lang="zh-CN" altLang="en-US" sz="1600" b="0" dirty="0" smtClean="0">
                          <a:effectLst/>
                          <a:latin typeface="宋体" panose="02010600030101010101" pitchFamily="2" charset="-122"/>
                          <a:ea typeface="宋体" panose="02010600030101010101" pitchFamily="2" charset="-122"/>
                        </a:rPr>
                        <a:t>开展对比，</a:t>
                      </a:r>
                      <a:r>
                        <a:rPr lang="en-US" altLang="zh-CN" sz="1600" b="0" dirty="0" smtClean="0">
                          <a:effectLst/>
                          <a:latin typeface="宋体" panose="02010600030101010101" pitchFamily="2" charset="-122"/>
                          <a:ea typeface="宋体" panose="02010600030101010101" pitchFamily="2" charset="-122"/>
                        </a:rPr>
                        <a:t>EMDI</a:t>
                      </a:r>
                      <a:r>
                        <a:rPr lang="zh-CN" altLang="en-US" sz="1600" b="0" dirty="0" smtClean="0">
                          <a:effectLst/>
                          <a:latin typeface="宋体" panose="02010600030101010101" pitchFamily="2" charset="-122"/>
                          <a:ea typeface="宋体" panose="02010600030101010101" pitchFamily="2" charset="-122"/>
                        </a:rPr>
                        <a:t>制定了</a:t>
                      </a:r>
                      <a:r>
                        <a:rPr lang="zh-CN" altLang="en-US" sz="1600" b="0" dirty="0" smtClean="0">
                          <a:solidFill>
                            <a:srgbClr val="FF0000"/>
                          </a:solidFill>
                          <a:effectLst/>
                          <a:latin typeface="宋体" panose="02010600030101010101" pitchFamily="2" charset="-122"/>
                          <a:ea typeface="宋体" panose="02010600030101010101" pitchFamily="2" charset="-122"/>
                        </a:rPr>
                        <a:t>标准实验协议</a:t>
                      </a:r>
                      <a:r>
                        <a:rPr lang="zh-CN" altLang="en-US" sz="1600" b="0" dirty="0" smtClean="0">
                          <a:effectLst/>
                          <a:latin typeface="宋体" panose="02010600030101010101" pitchFamily="2" charset="-122"/>
                          <a:ea typeface="宋体" panose="02010600030101010101" pitchFamily="2" charset="-122"/>
                        </a:rPr>
                        <a:t>，向模式组</a:t>
                      </a:r>
                      <a:r>
                        <a:rPr lang="zh-CN" altLang="en-US" sz="1600" b="0" dirty="0" smtClean="0">
                          <a:solidFill>
                            <a:srgbClr val="FF0000"/>
                          </a:solidFill>
                          <a:effectLst/>
                          <a:latin typeface="宋体" panose="02010600030101010101" pitchFamily="2" charset="-122"/>
                          <a:ea typeface="宋体" panose="02010600030101010101" pitchFamily="2" charset="-122"/>
                        </a:rPr>
                        <a:t>统一提供输入数据集</a:t>
                      </a:r>
                      <a:r>
                        <a:rPr lang="zh-CN" altLang="en-US" sz="1600" b="0" dirty="0" smtClean="0">
                          <a:effectLst/>
                          <a:latin typeface="宋体" panose="02010600030101010101" pitchFamily="2" charset="-122"/>
                          <a:ea typeface="宋体" panose="02010600030101010101" pitchFamily="2" charset="-122"/>
                        </a:rPr>
                        <a:t>。模式组按照标准实验协议模拟运算，并将结果提交给</a:t>
                      </a:r>
                      <a:r>
                        <a:rPr lang="en-US" altLang="zh-CN" sz="1600" b="0" dirty="0" smtClean="0">
                          <a:effectLst/>
                          <a:latin typeface="宋体" panose="02010600030101010101" pitchFamily="2" charset="-122"/>
                          <a:ea typeface="宋体" panose="02010600030101010101" pitchFamily="2" charset="-122"/>
                        </a:rPr>
                        <a:t>EMDI</a:t>
                      </a:r>
                      <a:r>
                        <a:rPr lang="zh-CN" altLang="en-US" sz="1600" b="0" dirty="0" smtClean="0">
                          <a:effectLst/>
                          <a:latin typeface="宋体" panose="02010600030101010101" pitchFamily="2" charset="-122"/>
                          <a:ea typeface="宋体" panose="02010600030101010101" pitchFamily="2" charset="-122"/>
                        </a:rPr>
                        <a:t>研究组，最后</a:t>
                      </a:r>
                      <a:r>
                        <a:rPr lang="en-US" altLang="zh-CN" sz="1600" b="0" dirty="0" smtClean="0">
                          <a:effectLst/>
                          <a:latin typeface="宋体" panose="02010600030101010101" pitchFamily="2" charset="-122"/>
                          <a:ea typeface="宋体" panose="02010600030101010101" pitchFamily="2" charset="-122"/>
                        </a:rPr>
                        <a:t>EMDI</a:t>
                      </a:r>
                      <a:r>
                        <a:rPr lang="zh-CN" altLang="en-US" sz="1600" b="0" dirty="0" smtClean="0">
                          <a:effectLst/>
                          <a:latin typeface="宋体" panose="02010600030101010101" pitchFamily="2" charset="-122"/>
                          <a:ea typeface="宋体" panose="02010600030101010101" pitchFamily="2" charset="-122"/>
                        </a:rPr>
                        <a:t>研究组对模拟结果进行统计学和可视化对比分析。</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1029180210"/>
                  </a:ext>
                </a:extLst>
              </a:tr>
              <a:tr h="7589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De </a:t>
                      </a:r>
                      <a:r>
                        <a:rPr lang="en-US" altLang="zh-CN" sz="1200" b="0" dirty="0" err="1" smtClean="0">
                          <a:effectLst/>
                          <a:latin typeface="宋体" panose="02010600030101010101" pitchFamily="2" charset="-122"/>
                          <a:ea typeface="宋体" panose="02010600030101010101" pitchFamily="2" charset="-122"/>
                        </a:rPr>
                        <a:t>Gonçalves</a:t>
                      </a:r>
                      <a:endParaRPr lang="en-US" altLang="zh-CN" sz="1200" b="0" dirty="0" smtClean="0">
                        <a:effectLst/>
                        <a:latin typeface="宋体" panose="02010600030101010101" pitchFamily="2" charset="-122"/>
                        <a:ea typeface="宋体" panose="02010600030101010101" pitchFamily="2"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(2013)</a:t>
                      </a:r>
                      <a:endParaRPr lang="zh-CN" altLang="zh-CN" sz="1200" b="0" dirty="0" smtClean="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LBA-DMIP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23</a:t>
                      </a: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研究了亚马逊盆地的能量、水、碳循环过程，</a:t>
                      </a:r>
                      <a:r>
                        <a:rPr lang="zh-CN" altLang="en-US" sz="1600" b="0" dirty="0" smtClean="0">
                          <a:solidFill>
                            <a:srgbClr val="FF0000"/>
                          </a:solidFill>
                          <a:effectLst/>
                          <a:latin typeface="宋体" panose="02010600030101010101" pitchFamily="2" charset="-122"/>
                          <a:ea typeface="宋体" panose="02010600030101010101" pitchFamily="2" charset="-122"/>
                        </a:rPr>
                        <a:t>使用一致的驱动数据</a:t>
                      </a:r>
                      <a:r>
                        <a:rPr lang="zh-CN" altLang="en-US" sz="1600" b="0" dirty="0" smtClean="0">
                          <a:effectLst/>
                          <a:latin typeface="宋体" panose="02010600030101010101" pitchFamily="2" charset="-122"/>
                          <a:ea typeface="宋体" panose="02010600030101010101" pitchFamily="2" charset="-122"/>
                        </a:rPr>
                        <a:t>。研究分两个阶段，第一阶段在</a:t>
                      </a:r>
                      <a:r>
                        <a:rPr lang="en-US" altLang="zh-CN" sz="1600" b="0" dirty="0" smtClean="0">
                          <a:effectLst/>
                          <a:latin typeface="宋体" panose="02010600030101010101" pitchFamily="2" charset="-122"/>
                          <a:ea typeface="宋体" panose="02010600030101010101" pitchFamily="2" charset="-122"/>
                        </a:rPr>
                        <a:t>8</a:t>
                      </a:r>
                      <a:r>
                        <a:rPr lang="zh-CN" altLang="en-US" sz="1600" b="0" dirty="0" smtClean="0">
                          <a:effectLst/>
                          <a:latin typeface="宋体" panose="02010600030101010101" pitchFamily="2" charset="-122"/>
                          <a:ea typeface="宋体" panose="02010600030101010101" pitchFamily="2" charset="-122"/>
                        </a:rPr>
                        <a:t>个站点上模拟对比，第二阶段在亚马逊所有网格点上模拟。</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972957771"/>
                  </a:ext>
                </a:extLst>
              </a:tr>
              <a:tr h="6203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err="1" smtClean="0">
                          <a:effectLst/>
                          <a:latin typeface="宋体" panose="02010600030101010101" pitchFamily="2" charset="-122"/>
                          <a:ea typeface="宋体" panose="02010600030101010101" pitchFamily="2" charset="-122"/>
                        </a:rPr>
                        <a:t>Bondeau</a:t>
                      </a:r>
                      <a:r>
                        <a:rPr lang="en-US" altLang="zh-CN" sz="1200" b="0" dirty="0" smtClean="0">
                          <a:effectLst/>
                          <a:latin typeface="宋体" panose="02010600030101010101" pitchFamily="2" charset="-122"/>
                          <a:ea typeface="宋体" panose="02010600030101010101" pitchFamily="2" charset="-122"/>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(1999)</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GAIM</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17</a:t>
                      </a: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提供了</a:t>
                      </a:r>
                      <a:r>
                        <a:rPr lang="zh-CN" altLang="en-US" sz="1600" b="0" dirty="0" smtClean="0">
                          <a:solidFill>
                            <a:srgbClr val="FF0000"/>
                          </a:solidFill>
                          <a:effectLst/>
                          <a:latin typeface="宋体" panose="02010600030101010101" pitchFamily="2" charset="-122"/>
                          <a:ea typeface="宋体" panose="02010600030101010101" pitchFamily="2" charset="-122"/>
                        </a:rPr>
                        <a:t>公共的遥感、植被、气象数据</a:t>
                      </a:r>
                      <a:r>
                        <a:rPr lang="zh-CN" altLang="en-US" sz="1600" b="0" dirty="0" smtClean="0">
                          <a:effectLst/>
                          <a:latin typeface="宋体" panose="02010600030101010101" pitchFamily="2" charset="-122"/>
                          <a:ea typeface="宋体" panose="02010600030101010101" pitchFamily="2" charset="-122"/>
                        </a:rPr>
                        <a:t>，使用统一的数据处理分析工具保证对比的公平性。</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01137924"/>
                  </a:ext>
                </a:extLst>
              </a:tr>
              <a:tr h="50597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Jones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(2016)</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C</a:t>
                      </a:r>
                      <a:r>
                        <a:rPr lang="en-US" altLang="zh-CN" sz="1600" b="0" baseline="30000" dirty="0" smtClean="0">
                          <a:effectLst/>
                          <a:latin typeface="宋体" panose="02010600030101010101" pitchFamily="2" charset="-122"/>
                          <a:ea typeface="宋体" panose="02010600030101010101" pitchFamily="2" charset="-122"/>
                        </a:rPr>
                        <a:t>4</a:t>
                      </a:r>
                      <a:r>
                        <a:rPr lang="en-US" altLang="zh-CN" sz="1600" b="0" dirty="0" smtClean="0">
                          <a:effectLst/>
                          <a:latin typeface="宋体" panose="02010600030101010101" pitchFamily="2" charset="-122"/>
                          <a:ea typeface="宋体" panose="02010600030101010101" pitchFamily="2" charset="-122"/>
                        </a:rPr>
                        <a:t>MIP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a:t>
                      </a: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通过陆地碳循环模型和</a:t>
                      </a:r>
                      <a:r>
                        <a:rPr lang="zh-CN" altLang="en-US" sz="1600" b="0" dirty="0" smtClean="0">
                          <a:solidFill>
                            <a:srgbClr val="FF0000"/>
                          </a:solidFill>
                          <a:effectLst/>
                          <a:latin typeface="宋体" panose="02010600030101010101" pitchFamily="2" charset="-122"/>
                          <a:ea typeface="宋体" panose="02010600030101010101" pitchFamily="2" charset="-122"/>
                        </a:rPr>
                        <a:t>气候系统模式</a:t>
                      </a:r>
                      <a:r>
                        <a:rPr lang="zh-CN" altLang="en-US" sz="1600" b="0" dirty="0" smtClean="0">
                          <a:effectLst/>
                          <a:latin typeface="宋体" panose="02010600030101010101" pitchFamily="2" charset="-122"/>
                          <a:ea typeface="宋体" panose="02010600030101010101" pitchFamily="2" charset="-122"/>
                        </a:rPr>
                        <a:t>的耦合，研究陆地碳循环对未来气候和</a:t>
                      </a:r>
                      <a:r>
                        <a:rPr lang="en-US" altLang="zh-CN" sz="1600" b="0" dirty="0" smtClean="0">
                          <a:effectLst/>
                          <a:latin typeface="宋体" panose="02010600030101010101" pitchFamily="2" charset="-122"/>
                          <a:ea typeface="宋体" panose="02010600030101010101" pitchFamily="2" charset="-122"/>
                        </a:rPr>
                        <a:t>CO</a:t>
                      </a:r>
                      <a:r>
                        <a:rPr lang="en-US" altLang="zh-CN" sz="1600" b="0" baseline="-25000" dirty="0" smtClean="0">
                          <a:effectLst/>
                          <a:latin typeface="宋体" panose="02010600030101010101" pitchFamily="2" charset="-122"/>
                          <a:ea typeface="宋体" panose="02010600030101010101" pitchFamily="2" charset="-122"/>
                        </a:rPr>
                        <a:t>2</a:t>
                      </a:r>
                      <a:r>
                        <a:rPr lang="zh-CN" altLang="en-US" sz="1600" b="0" dirty="0" smtClean="0">
                          <a:effectLst/>
                          <a:latin typeface="宋体" panose="02010600030101010101" pitchFamily="2" charset="-122"/>
                          <a:ea typeface="宋体" panose="02010600030101010101" pitchFamily="2" charset="-122"/>
                        </a:rPr>
                        <a:t>浓度变化的响应。</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577104258"/>
                  </a:ext>
                </a:extLst>
              </a:tr>
              <a:tr h="50597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err="1" smtClean="0">
                          <a:effectLst/>
                          <a:latin typeface="宋体" panose="02010600030101010101" pitchFamily="2" charset="-122"/>
                          <a:ea typeface="宋体" panose="02010600030101010101" pitchFamily="2" charset="-122"/>
                        </a:rPr>
                        <a:t>Heimann</a:t>
                      </a:r>
                      <a:r>
                        <a:rPr lang="en-US" altLang="zh-CN" sz="1200" b="0" dirty="0" smtClean="0">
                          <a:effectLst/>
                          <a:latin typeface="宋体" panose="02010600030101010101" pitchFamily="2" charset="-122"/>
                          <a:ea typeface="宋体" panose="02010600030101010101" pitchFamily="2" charset="-122"/>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(2001)</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CCMLP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4</a:t>
                      </a: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研究陆地碳循环模型对</a:t>
                      </a:r>
                      <a:r>
                        <a:rPr lang="en-US" altLang="zh-CN" sz="1600" b="0" dirty="0" smtClean="0">
                          <a:effectLst/>
                          <a:latin typeface="宋体" panose="02010600030101010101" pitchFamily="2" charset="-122"/>
                          <a:ea typeface="宋体" panose="02010600030101010101" pitchFamily="2" charset="-122"/>
                        </a:rPr>
                        <a:t>CO</a:t>
                      </a:r>
                      <a:r>
                        <a:rPr lang="en-US" altLang="zh-CN" sz="1600" b="0" baseline="-25000" dirty="0" smtClean="0">
                          <a:effectLst/>
                          <a:latin typeface="宋体" panose="02010600030101010101" pitchFamily="2" charset="-122"/>
                          <a:ea typeface="宋体" panose="02010600030101010101" pitchFamily="2" charset="-122"/>
                        </a:rPr>
                        <a:t>2</a:t>
                      </a:r>
                      <a:r>
                        <a:rPr lang="zh-CN" altLang="en-US" sz="1600" b="0" baseline="0" dirty="0" smtClean="0">
                          <a:effectLst/>
                          <a:latin typeface="宋体" panose="02010600030101010101" pitchFamily="2" charset="-122"/>
                          <a:ea typeface="宋体" panose="02010600030101010101" pitchFamily="2" charset="-122"/>
                        </a:rPr>
                        <a:t>、</a:t>
                      </a:r>
                      <a:r>
                        <a:rPr lang="zh-CN" altLang="en-US" sz="1600" b="0" dirty="0" smtClean="0">
                          <a:effectLst/>
                          <a:latin typeface="宋体" panose="02010600030101010101" pitchFamily="2" charset="-122"/>
                          <a:ea typeface="宋体" panose="02010600030101010101" pitchFamily="2" charset="-122"/>
                        </a:rPr>
                        <a:t>气候以及土地利用变化的响应。</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3073054244"/>
                  </a:ext>
                </a:extLst>
              </a:tr>
              <a:tr h="7428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Hoffman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smtClean="0">
                          <a:effectLst/>
                          <a:latin typeface="宋体" panose="02010600030101010101" pitchFamily="2" charset="-122"/>
                          <a:ea typeface="宋体" panose="02010600030101010101" pitchFamily="2" charset="-122"/>
                        </a:rPr>
                        <a:t>(2009)</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C-LAMP</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3</a:t>
                      </a: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通过陆地碳循环模型与</a:t>
                      </a:r>
                      <a:r>
                        <a:rPr lang="zh-CN" altLang="en-US" sz="1600" b="0" dirty="0" smtClean="0">
                          <a:solidFill>
                            <a:srgbClr val="FF0000"/>
                          </a:solidFill>
                          <a:effectLst/>
                          <a:latin typeface="宋体" panose="02010600030101010101" pitchFamily="2" charset="-122"/>
                          <a:ea typeface="宋体" panose="02010600030101010101" pitchFamily="2" charset="-122"/>
                        </a:rPr>
                        <a:t>大气环流模式</a:t>
                      </a:r>
                      <a:r>
                        <a:rPr lang="zh-CN" altLang="en-US" sz="1600" b="0" dirty="0" smtClean="0">
                          <a:effectLst/>
                          <a:latin typeface="宋体" panose="02010600030101010101" pitchFamily="2" charset="-122"/>
                          <a:ea typeface="宋体" panose="02010600030101010101" pitchFamily="2" charset="-122"/>
                        </a:rPr>
                        <a:t>的耦合，对比</a:t>
                      </a:r>
                      <a:r>
                        <a:rPr lang="en-US" altLang="zh-CN" sz="1600" b="0" dirty="0" smtClean="0">
                          <a:effectLst/>
                          <a:latin typeface="宋体" panose="02010600030101010101" pitchFamily="2" charset="-122"/>
                          <a:ea typeface="宋体" panose="02010600030101010101" pitchFamily="2" charset="-122"/>
                        </a:rPr>
                        <a:t>CASA</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IBIS</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CN</a:t>
                      </a:r>
                      <a:r>
                        <a:rPr lang="zh-CN" altLang="en-US" sz="1600" b="0" dirty="0" smtClean="0">
                          <a:effectLst/>
                          <a:latin typeface="宋体" panose="02010600030101010101" pitchFamily="2" charset="-122"/>
                          <a:ea typeface="宋体" panose="02010600030101010101" pitchFamily="2" charset="-122"/>
                        </a:rPr>
                        <a:t>三个模型的</a:t>
                      </a:r>
                      <a:r>
                        <a:rPr lang="en-US" altLang="zh-CN" sz="1600" b="0" dirty="0" smtClean="0">
                          <a:effectLst/>
                          <a:latin typeface="宋体" panose="02010600030101010101" pitchFamily="2" charset="-122"/>
                          <a:ea typeface="宋体" panose="02010600030101010101" pitchFamily="2" charset="-122"/>
                        </a:rPr>
                        <a:t>LAI</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NPP</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NEE</a:t>
                      </a:r>
                      <a:r>
                        <a:rPr lang="zh-CN" altLang="en-US" sz="1600" b="0" dirty="0" smtClean="0">
                          <a:effectLst/>
                          <a:latin typeface="宋体" panose="02010600030101010101" pitchFamily="2" charset="-122"/>
                          <a:ea typeface="宋体" panose="02010600030101010101" pitchFamily="2" charset="-122"/>
                        </a:rPr>
                        <a:t>等通量要素。</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3658860772"/>
                  </a:ext>
                </a:extLst>
              </a:tr>
            </a:tbl>
          </a:graphicData>
        </a:graphic>
      </p:graphicFrame>
      <p:grpSp>
        <p:nvGrpSpPr>
          <p:cNvPr id="8" name="组合 7"/>
          <p:cNvGrpSpPr/>
          <p:nvPr/>
        </p:nvGrpSpPr>
        <p:grpSpPr>
          <a:xfrm>
            <a:off x="5436096" y="2294520"/>
            <a:ext cx="2458501" cy="4195180"/>
            <a:chOff x="5436096" y="2294520"/>
            <a:chExt cx="2458501" cy="4195180"/>
          </a:xfrm>
        </p:grpSpPr>
        <p:sp>
          <p:nvSpPr>
            <p:cNvPr id="3" name="圆角矩形 2"/>
            <p:cNvSpPr/>
            <p:nvPr/>
          </p:nvSpPr>
          <p:spPr>
            <a:xfrm>
              <a:off x="5436097" y="2294520"/>
              <a:ext cx="2458500" cy="207058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dirty="0" smtClean="0">
                  <a:solidFill>
                    <a:schemeClr val="tx1"/>
                  </a:solidFill>
                </a:rPr>
                <a:t>通过制定</a:t>
              </a:r>
              <a:r>
                <a:rPr lang="zh-CN" altLang="en-US" dirty="0" smtClean="0">
                  <a:solidFill>
                    <a:schemeClr val="tx1"/>
                  </a:solidFill>
                </a:rPr>
                <a:t>标准实验协议，使用相同的驱动数据，分多个阶段对研究区域的模拟结果开展对比</a:t>
              </a:r>
              <a:endParaRPr lang="zh-CN" altLang="en-US" dirty="0">
                <a:solidFill>
                  <a:schemeClr val="tx1"/>
                </a:solidFill>
              </a:endParaRPr>
            </a:p>
          </p:txBody>
        </p:sp>
        <p:sp>
          <p:nvSpPr>
            <p:cNvPr id="7" name="圆角矩形 6"/>
            <p:cNvSpPr/>
            <p:nvPr/>
          </p:nvSpPr>
          <p:spPr>
            <a:xfrm>
              <a:off x="5436096" y="4833517"/>
              <a:ext cx="2458500" cy="165618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dirty="0" smtClean="0">
                  <a:solidFill>
                    <a:schemeClr val="tx1"/>
                  </a:solidFill>
                </a:rPr>
                <a:t>通过陆地碳循环模型与其他</a:t>
              </a:r>
              <a:r>
                <a:rPr lang="zh-CN" altLang="en-US" dirty="0" smtClean="0">
                  <a:solidFill>
                    <a:schemeClr val="tx1"/>
                  </a:solidFill>
                </a:rPr>
                <a:t>大型气候系统模式</a:t>
              </a:r>
              <a:r>
                <a:rPr lang="zh-CN" altLang="en-US" dirty="0" smtClean="0">
                  <a:solidFill>
                    <a:schemeClr val="tx1"/>
                  </a:solidFill>
                </a:rPr>
                <a:t>的耦合，来预测未来气候情景下的植被生产力</a:t>
              </a:r>
              <a:endParaRPr lang="zh-CN" altLang="en-US" dirty="0">
                <a:solidFill>
                  <a:schemeClr val="tx1"/>
                </a:solidFill>
              </a:endParaRPr>
            </a:p>
          </p:txBody>
        </p:sp>
      </p:grpSp>
    </p:spTree>
    <p:extLst>
      <p:ext uri="{BB962C8B-B14F-4D97-AF65-F5344CB8AC3E}">
        <p14:creationId xmlns:p14="http://schemas.microsoft.com/office/powerpoint/2010/main" val="3921412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 </a:t>
            </a:r>
            <a:r>
              <a:rPr lang="zh-CN" altLang="en-US" dirty="0" smtClean="0"/>
              <a:t>国内外</a:t>
            </a:r>
            <a:r>
              <a:rPr lang="zh-CN" altLang="en-US" dirty="0"/>
              <a:t>研究</a:t>
            </a:r>
            <a:r>
              <a:rPr lang="zh-CN" altLang="en-US" dirty="0" smtClean="0"/>
              <a:t>现状</a:t>
            </a:r>
            <a:endParaRPr lang="zh-CN" altLang="en-US" sz="1600" dirty="0"/>
          </a:p>
        </p:txBody>
      </p:sp>
      <p:sp>
        <p:nvSpPr>
          <p:cNvPr id="6" name="内容占位符 2"/>
          <p:cNvSpPr>
            <a:spLocks noGrp="1"/>
          </p:cNvSpPr>
          <p:nvPr>
            <p:ph idx="1"/>
          </p:nvPr>
        </p:nvSpPr>
        <p:spPr>
          <a:xfrm>
            <a:off x="304800" y="1066800"/>
            <a:ext cx="6859488" cy="562000"/>
          </a:xfrm>
        </p:spPr>
        <p:txBody>
          <a:bodyPr/>
          <a:lstStyle/>
          <a:p>
            <a:pPr marL="0" indent="0">
              <a:buNone/>
            </a:pPr>
            <a:r>
              <a:rPr lang="en-US" altLang="zh-CN" sz="2000" dirty="0" smtClean="0">
                <a:latin typeface="宋体" panose="02010600030101010101" pitchFamily="2" charset="-122"/>
                <a:ea typeface="宋体" panose="02010600030101010101" pitchFamily="2" charset="-122"/>
              </a:rPr>
              <a:t>2.3 </a:t>
            </a:r>
            <a:r>
              <a:rPr lang="zh-CN" altLang="en-US" sz="2000" dirty="0" smtClean="0">
                <a:latin typeface="宋体" panose="02010600030101010101" pitchFamily="2" charset="-122"/>
                <a:ea typeface="宋体" panose="02010600030101010101" pitchFamily="2" charset="-122"/>
              </a:rPr>
              <a:t>陆地碳循环模型对比工具</a:t>
            </a:r>
            <a:endParaRPr lang="en-US" altLang="zh-CN" sz="2000" dirty="0">
              <a:solidFill>
                <a:srgbClr val="FF0000"/>
              </a:solidFill>
              <a:latin typeface="宋体" panose="02010600030101010101" pitchFamily="2" charset="-122"/>
              <a:ea typeface="宋体" panose="02010600030101010101" pitchFamily="2"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1272215751"/>
              </p:ext>
            </p:extLst>
          </p:nvPr>
        </p:nvGraphicFramePr>
        <p:xfrm>
          <a:off x="323528" y="1556792"/>
          <a:ext cx="7848872" cy="3598937"/>
        </p:xfrm>
        <a:graphic>
          <a:graphicData uri="http://schemas.openxmlformats.org/drawingml/2006/table">
            <a:tbl>
              <a:tblPr firstRow="1" firstCol="1" bandRow="1">
                <a:tableStyleId>{16D9F66E-5EB9-4882-86FB-DCBF35E3C3E4}</a:tableStyleId>
              </a:tblPr>
              <a:tblGrid>
                <a:gridCol w="1512336">
                  <a:extLst>
                    <a:ext uri="{9D8B030D-6E8A-4147-A177-3AD203B41FA5}">
                      <a16:colId xmlns:a16="http://schemas.microsoft.com/office/drawing/2014/main" val="2356664300"/>
                    </a:ext>
                  </a:extLst>
                </a:gridCol>
                <a:gridCol w="935936">
                  <a:extLst>
                    <a:ext uri="{9D8B030D-6E8A-4147-A177-3AD203B41FA5}">
                      <a16:colId xmlns:a16="http://schemas.microsoft.com/office/drawing/2014/main" val="2878225276"/>
                    </a:ext>
                  </a:extLst>
                </a:gridCol>
                <a:gridCol w="5400600">
                  <a:extLst>
                    <a:ext uri="{9D8B030D-6E8A-4147-A177-3AD203B41FA5}">
                      <a16:colId xmlns:a16="http://schemas.microsoft.com/office/drawing/2014/main" val="3259574021"/>
                    </a:ext>
                  </a:extLst>
                </a:gridCol>
              </a:tblGrid>
              <a:tr h="859682">
                <a:tc>
                  <a:txBody>
                    <a:bodyPr/>
                    <a:lstStyle/>
                    <a:p>
                      <a:pPr algn="ctr">
                        <a:spcAft>
                          <a:spcPts val="0"/>
                        </a:spcAft>
                      </a:pPr>
                      <a:r>
                        <a:rPr lang="zh-CN" altLang="en-US" sz="1600" dirty="0" smtClean="0">
                          <a:effectLst/>
                          <a:latin typeface="宋体" panose="02010600030101010101" pitchFamily="2" charset="-122"/>
                          <a:ea typeface="宋体" panose="02010600030101010101" pitchFamily="2" charset="-122"/>
                        </a:rPr>
                        <a:t>研究者</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zh-CN" altLang="en-US" sz="1600" b="1" dirty="0" smtClean="0">
                          <a:effectLst/>
                          <a:latin typeface="宋体" panose="02010600030101010101" pitchFamily="2" charset="-122"/>
                          <a:ea typeface="宋体" panose="02010600030101010101" pitchFamily="2" charset="-122"/>
                        </a:rPr>
                        <a:t>机构</a:t>
                      </a:r>
                      <a:endParaRPr lang="zh-CN" sz="1600" b="1"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indent="0" algn="ctr">
                        <a:spcAft>
                          <a:spcPts val="0"/>
                        </a:spcAft>
                        <a:buFont typeface="+mj-lt"/>
                        <a:buNone/>
                      </a:pPr>
                      <a:r>
                        <a:rPr lang="zh-CN" altLang="en-US" sz="1600" dirty="0" smtClean="0">
                          <a:effectLst/>
                          <a:latin typeface="宋体" panose="02010600030101010101" pitchFamily="2" charset="-122"/>
                          <a:ea typeface="宋体" panose="02010600030101010101" pitchFamily="2" charset="-122"/>
                        </a:rPr>
                        <a:t>研究内容</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140163769"/>
                  </a:ext>
                </a:extLst>
              </a:tr>
              <a:tr h="1804614">
                <a:tc>
                  <a:txBody>
                    <a:bodyPr/>
                    <a:lstStyle/>
                    <a:p>
                      <a:pPr algn="ctr">
                        <a:spcAft>
                          <a:spcPts val="0"/>
                        </a:spcAft>
                      </a:pPr>
                      <a:r>
                        <a:rPr lang="en-US" altLang="zh-CN" sz="1200" b="0" dirty="0" smtClean="0">
                          <a:effectLst/>
                          <a:latin typeface="宋体" panose="02010600030101010101" pitchFamily="2" charset="-122"/>
                          <a:ea typeface="宋体" panose="02010600030101010101" pitchFamily="2" charset="-122"/>
                        </a:rPr>
                        <a:t>Hoffman</a:t>
                      </a:r>
                    </a:p>
                    <a:p>
                      <a:pPr algn="ctr">
                        <a:spcAft>
                          <a:spcPts val="0"/>
                        </a:spcAft>
                      </a:pPr>
                      <a:r>
                        <a:rPr lang="en-US" altLang="zh-CN" sz="1200" b="0" dirty="0" smtClean="0">
                          <a:effectLst/>
                          <a:latin typeface="宋体" panose="02010600030101010101" pitchFamily="2" charset="-122"/>
                          <a:ea typeface="宋体" panose="02010600030101010101" pitchFamily="2" charset="-122"/>
                        </a:rPr>
                        <a:t>(2007, 2008)</a:t>
                      </a:r>
                    </a:p>
                    <a:p>
                      <a:pPr algn="ctr">
                        <a:spcAft>
                          <a:spcPts val="0"/>
                        </a:spcAft>
                      </a:pPr>
                      <a:endParaRPr lang="en-US" altLang="zh-CN" sz="1200" b="0" dirty="0" smtClean="0">
                        <a:effectLst/>
                        <a:latin typeface="宋体" panose="02010600030101010101" pitchFamily="2" charset="-122"/>
                        <a:ea typeface="宋体" panose="02010600030101010101" pitchFamily="2" charset="-122"/>
                      </a:endParaRPr>
                    </a:p>
                    <a:p>
                      <a:pPr algn="ctr">
                        <a:spcAft>
                          <a:spcPts val="0"/>
                        </a:spcAft>
                      </a:pPr>
                      <a:r>
                        <a:rPr lang="en-US" altLang="zh-CN" sz="1200" b="0" dirty="0" err="1" smtClean="0">
                          <a:effectLst/>
                          <a:latin typeface="宋体" panose="02010600030101010101" pitchFamily="2" charset="-122"/>
                          <a:ea typeface="宋体" panose="02010600030101010101" pitchFamily="2" charset="-122"/>
                        </a:rPr>
                        <a:t>Randerson</a:t>
                      </a:r>
                      <a:endParaRPr lang="en-US" altLang="zh-CN" sz="1200" b="0" dirty="0" smtClean="0">
                        <a:effectLst/>
                        <a:latin typeface="宋体" panose="02010600030101010101" pitchFamily="2" charset="-122"/>
                        <a:ea typeface="宋体" panose="02010600030101010101" pitchFamily="2" charset="-122"/>
                      </a:endParaRPr>
                    </a:p>
                    <a:p>
                      <a:pPr algn="ctr">
                        <a:spcAft>
                          <a:spcPts val="0"/>
                        </a:spcAft>
                      </a:pPr>
                      <a:r>
                        <a:rPr lang="en-US" altLang="zh-CN" sz="1200" b="0" dirty="0" smtClean="0">
                          <a:effectLst/>
                          <a:latin typeface="宋体" panose="02010600030101010101" pitchFamily="2" charset="-122"/>
                          <a:ea typeface="宋体" panose="02010600030101010101" pitchFamily="2" charset="-122"/>
                        </a:rPr>
                        <a:t>(2009)</a:t>
                      </a: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ILAMB</a:t>
                      </a:r>
                    </a:p>
                  </a:txBody>
                  <a:tcPr marL="93625" marR="93625" marT="0" marB="0" anchor="ctr"/>
                </a:tc>
                <a:tc>
                  <a:txBody>
                    <a:bodyPr/>
                    <a:lstStyle/>
                    <a:p>
                      <a:pPr mar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国际土地模型基准开发了一套模型评价分析工具，并将其发布为开源的</a:t>
                      </a:r>
                      <a:r>
                        <a:rPr lang="en-US" altLang="zh-CN" sz="1600" b="0" dirty="0" smtClean="0">
                          <a:solidFill>
                            <a:srgbClr val="FF0000"/>
                          </a:solidFill>
                          <a:effectLst/>
                          <a:latin typeface="宋体" panose="02010600030101010101" pitchFamily="2" charset="-122"/>
                          <a:ea typeface="宋体" panose="02010600030101010101" pitchFamily="2" charset="-122"/>
                        </a:rPr>
                        <a:t>python</a:t>
                      </a:r>
                      <a:r>
                        <a:rPr lang="zh-CN" altLang="en-US" sz="1600" b="0" dirty="0" smtClean="0">
                          <a:solidFill>
                            <a:srgbClr val="FF0000"/>
                          </a:solidFill>
                          <a:effectLst/>
                          <a:latin typeface="宋体" panose="02010600030101010101" pitchFamily="2" charset="-122"/>
                          <a:ea typeface="宋体" panose="02010600030101010101" pitchFamily="2" charset="-122"/>
                        </a:rPr>
                        <a:t>软件包</a:t>
                      </a:r>
                      <a:r>
                        <a:rPr lang="zh-CN" altLang="en-US" sz="1600" b="0" dirty="0" smtClean="0">
                          <a:effectLst/>
                          <a:latin typeface="宋体" panose="02010600030101010101" pitchFamily="2" charset="-122"/>
                          <a:ea typeface="宋体" panose="02010600030101010101" pitchFamily="2" charset="-122"/>
                        </a:rPr>
                        <a:t>。</a:t>
                      </a:r>
                      <a:r>
                        <a:rPr lang="en-US" altLang="zh-CN" sz="1600" b="0" dirty="0" smtClean="0">
                          <a:effectLst/>
                          <a:latin typeface="宋体" panose="02010600030101010101" pitchFamily="2" charset="-122"/>
                          <a:ea typeface="宋体" panose="02010600030101010101" pitchFamily="2" charset="-122"/>
                        </a:rPr>
                        <a:t>ILAMB</a:t>
                      </a:r>
                      <a:r>
                        <a:rPr lang="zh-CN" altLang="en-US" sz="1600" b="0" dirty="0" smtClean="0">
                          <a:effectLst/>
                          <a:latin typeface="宋体" panose="02010600030101010101" pitchFamily="2" charset="-122"/>
                          <a:ea typeface="宋体" panose="02010600030101010101" pitchFamily="2" charset="-122"/>
                        </a:rPr>
                        <a:t>对陆地碳循环模型的模拟结果进行</a:t>
                      </a:r>
                      <a:r>
                        <a:rPr lang="zh-CN" altLang="en-US" sz="1600" b="0" dirty="0" smtClean="0">
                          <a:solidFill>
                            <a:srgbClr val="FF0000"/>
                          </a:solidFill>
                          <a:effectLst/>
                          <a:latin typeface="宋体" panose="02010600030101010101" pitchFamily="2" charset="-122"/>
                          <a:ea typeface="宋体" panose="02010600030101010101" pitchFamily="2" charset="-122"/>
                        </a:rPr>
                        <a:t>统计学分析和可视化制图</a:t>
                      </a:r>
                      <a:r>
                        <a:rPr lang="zh-CN" altLang="en-US" sz="1600" b="0" dirty="0" smtClean="0">
                          <a:effectLst/>
                          <a:latin typeface="宋体" panose="02010600030101010101" pitchFamily="2" charset="-122"/>
                          <a:ea typeface="宋体" panose="02010600030101010101" pitchFamily="2" charset="-122"/>
                        </a:rPr>
                        <a:t>。统计学指标包括时间和空间上的均值、误差、均方根误差、年际变率、相关性分析等，可视化图表包括泰勒图、折线图、专题地图等。</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1029180210"/>
                  </a:ext>
                </a:extLst>
              </a:tr>
              <a:tr h="934641">
                <a:tc>
                  <a:txBody>
                    <a:bodyPr/>
                    <a:lstStyle/>
                    <a:p>
                      <a:pPr algn="ctr">
                        <a:spcAft>
                          <a:spcPts val="0"/>
                        </a:spcAft>
                      </a:pPr>
                      <a:r>
                        <a:rPr lang="en-US" altLang="zh-CN" sz="1200" b="0" dirty="0" smtClean="0">
                          <a:effectLst/>
                          <a:latin typeface="宋体" panose="02010600030101010101" pitchFamily="2" charset="-122"/>
                          <a:ea typeface="宋体" panose="02010600030101010101" pitchFamily="2" charset="-122"/>
                        </a:rPr>
                        <a:t>Kim</a:t>
                      </a:r>
                    </a:p>
                    <a:p>
                      <a:pPr algn="ctr">
                        <a:spcAft>
                          <a:spcPts val="0"/>
                        </a:spcAft>
                      </a:pPr>
                      <a:r>
                        <a:rPr lang="en-US" altLang="zh-CN" sz="1200" b="0" dirty="0" smtClean="0">
                          <a:effectLst/>
                          <a:latin typeface="宋体" panose="02010600030101010101" pitchFamily="2" charset="-122"/>
                          <a:ea typeface="宋体" panose="02010600030101010101" pitchFamily="2" charset="-122"/>
                        </a:rPr>
                        <a:t>(2013, 2014)</a:t>
                      </a:r>
                      <a:endParaRPr lang="zh-CN" sz="12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algn="ctr">
                        <a:spcAft>
                          <a:spcPts val="0"/>
                        </a:spcAft>
                      </a:pPr>
                      <a:r>
                        <a:rPr lang="en-US" altLang="zh-CN" sz="1600" b="0" dirty="0" smtClean="0">
                          <a:effectLst/>
                          <a:latin typeface="宋体" panose="02010600030101010101" pitchFamily="2" charset="-122"/>
                          <a:ea typeface="宋体" panose="02010600030101010101" pitchFamily="2" charset="-122"/>
                        </a:rPr>
                        <a:t>RCMES</a:t>
                      </a:r>
                      <a:endParaRPr lang="zh-CN" sz="1600" b="0" dirty="0">
                        <a:effectLst/>
                        <a:latin typeface="宋体" panose="02010600030101010101" pitchFamily="2" charset="-122"/>
                        <a:ea typeface="宋体" panose="02010600030101010101" pitchFamily="2" charset="-122"/>
                      </a:endParaRPr>
                    </a:p>
                  </a:txBody>
                  <a:tcPr marL="93625" marR="93625" marT="0" marB="0" anchor="ctr"/>
                </a:tc>
                <a:tc>
                  <a:txBody>
                    <a:bodyPr/>
                    <a:lstStyle/>
                    <a:p>
                      <a:pPr marL="0" lvl="0" indent="0" algn="l">
                        <a:spcAft>
                          <a:spcPts val="0"/>
                        </a:spcAft>
                        <a:buFont typeface="+mj-lt"/>
                        <a:buNone/>
                      </a:pPr>
                      <a:r>
                        <a:rPr lang="zh-CN" altLang="en-US" sz="1600" b="0" dirty="0" smtClean="0">
                          <a:effectLst/>
                          <a:latin typeface="宋体" panose="02010600030101010101" pitchFamily="2" charset="-122"/>
                          <a:ea typeface="宋体" panose="02010600030101010101" pitchFamily="2" charset="-122"/>
                        </a:rPr>
                        <a:t>区域气候评估系统开发了一系列模型对比软件资源，并将其发布为开源的</a:t>
                      </a:r>
                      <a:r>
                        <a:rPr lang="en-US" altLang="zh-CN" sz="1600" b="0" dirty="0" err="1" smtClean="0">
                          <a:solidFill>
                            <a:srgbClr val="FF0000"/>
                          </a:solidFill>
                          <a:effectLst/>
                          <a:latin typeface="宋体" panose="02010600030101010101" pitchFamily="2" charset="-122"/>
                          <a:ea typeface="宋体" panose="02010600030101010101" pitchFamily="2" charset="-122"/>
                        </a:rPr>
                        <a:t>conda</a:t>
                      </a:r>
                      <a:r>
                        <a:rPr lang="zh-CN" altLang="en-US" sz="1600" b="0" dirty="0" smtClean="0">
                          <a:solidFill>
                            <a:srgbClr val="FF0000"/>
                          </a:solidFill>
                          <a:effectLst/>
                          <a:latin typeface="宋体" panose="02010600030101010101" pitchFamily="2" charset="-122"/>
                          <a:ea typeface="宋体" panose="02010600030101010101" pitchFamily="2" charset="-122"/>
                        </a:rPr>
                        <a:t>软件包</a:t>
                      </a:r>
                      <a:r>
                        <a:rPr lang="zh-CN" altLang="en-US" sz="1600" b="0" dirty="0" smtClean="0">
                          <a:effectLst/>
                          <a:latin typeface="宋体" panose="02010600030101010101" pitchFamily="2" charset="-122"/>
                          <a:ea typeface="宋体" panose="02010600030101010101" pitchFamily="2" charset="-122"/>
                        </a:rPr>
                        <a:t>，同时还提供</a:t>
                      </a:r>
                      <a:r>
                        <a:rPr lang="zh-CN" altLang="en-US" sz="1600" b="0" dirty="0" smtClean="0">
                          <a:solidFill>
                            <a:srgbClr val="FF0000"/>
                          </a:solidFill>
                          <a:effectLst/>
                          <a:latin typeface="宋体" panose="02010600030101010101" pitchFamily="2" charset="-122"/>
                          <a:ea typeface="宋体" panose="02010600030101010101" pitchFamily="2" charset="-122"/>
                        </a:rPr>
                        <a:t>虚拟机软件镜像环境</a:t>
                      </a:r>
                      <a:r>
                        <a:rPr lang="zh-CN" altLang="en-US" sz="1600" b="0" dirty="0" smtClean="0">
                          <a:effectLst/>
                          <a:latin typeface="宋体" panose="02010600030101010101" pitchFamily="2" charset="-122"/>
                          <a:ea typeface="宋体" panose="02010600030101010101" pitchFamily="2" charset="-122"/>
                        </a:rPr>
                        <a:t>，进一步降低了模型对比分析的难度。</a:t>
                      </a:r>
                      <a:endParaRPr lang="zh-CN" sz="1600" b="0" dirty="0">
                        <a:effectLst/>
                        <a:latin typeface="宋体" panose="02010600030101010101" pitchFamily="2" charset="-122"/>
                        <a:ea typeface="宋体" panose="02010600030101010101" pitchFamily="2" charset="-122"/>
                      </a:endParaRPr>
                    </a:p>
                  </a:txBody>
                  <a:tcPr marL="93625" marR="93625" marT="0" marB="0" anchor="ctr"/>
                </a:tc>
                <a:extLst>
                  <a:ext uri="{0D108BD9-81ED-4DB2-BD59-A6C34878D82A}">
                    <a16:rowId xmlns:a16="http://schemas.microsoft.com/office/drawing/2014/main" val="2972957771"/>
                  </a:ext>
                </a:extLst>
              </a:tr>
            </a:tbl>
          </a:graphicData>
        </a:graphic>
      </p:graphicFrame>
      <p:sp>
        <p:nvSpPr>
          <p:cNvPr id="3" name="灯片编号占位符 2"/>
          <p:cNvSpPr>
            <a:spLocks noGrp="1"/>
          </p:cNvSpPr>
          <p:nvPr>
            <p:ph type="sldNum" sz="quarter" idx="11"/>
          </p:nvPr>
        </p:nvSpPr>
        <p:spPr/>
        <p:txBody>
          <a:bodyPr/>
          <a:lstStyle/>
          <a:p>
            <a:fld id="{57EA92A5-C027-4AA6-B826-350AEA676BBC}" type="slidenum">
              <a:rPr lang="zh-CN" altLang="en-US" smtClean="0"/>
              <a:pPr/>
              <a:t>9</a:t>
            </a:fld>
            <a:endParaRPr lang="zh-CN" altLang="en-US"/>
          </a:p>
        </p:txBody>
      </p:sp>
      <p:sp>
        <p:nvSpPr>
          <p:cNvPr id="7" name="圆角矩形 6"/>
          <p:cNvSpPr/>
          <p:nvPr/>
        </p:nvSpPr>
        <p:spPr>
          <a:xfrm>
            <a:off x="5436097" y="3140968"/>
            <a:ext cx="2458500" cy="144016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dirty="0" smtClean="0">
                <a:solidFill>
                  <a:schemeClr val="tx1"/>
                </a:solidFill>
              </a:rPr>
              <a:t>通过开源的软件工具提供离线化的对比功能</a:t>
            </a:r>
            <a:endParaRPr lang="zh-CN" altLang="en-US" dirty="0">
              <a:solidFill>
                <a:schemeClr val="tx1"/>
              </a:solidFill>
            </a:endParaRPr>
          </a:p>
        </p:txBody>
      </p:sp>
    </p:spTree>
    <p:extLst>
      <p:ext uri="{BB962C8B-B14F-4D97-AF65-F5344CB8AC3E}">
        <p14:creationId xmlns:p14="http://schemas.microsoft.com/office/powerpoint/2010/main" val="406383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主题1">
  <a:themeElements>
    <a:clrScheme name="Office 主题 3">
      <a:dk1>
        <a:srgbClr val="003366"/>
      </a:dk1>
      <a:lt1>
        <a:srgbClr val="FFFFFF"/>
      </a:lt1>
      <a:dk2>
        <a:srgbClr val="6542AA"/>
      </a:dk2>
      <a:lt2>
        <a:srgbClr val="C0C0C0"/>
      </a:lt2>
      <a:accent1>
        <a:srgbClr val="269DD8"/>
      </a:accent1>
      <a:accent2>
        <a:srgbClr val="85BA54"/>
      </a:accent2>
      <a:accent3>
        <a:srgbClr val="FFFFFF"/>
      </a:accent3>
      <a:accent4>
        <a:srgbClr val="002A56"/>
      </a:accent4>
      <a:accent5>
        <a:srgbClr val="ACCCE9"/>
      </a:accent5>
      <a:accent6>
        <a:srgbClr val="78A84B"/>
      </a:accent6>
      <a:hlink>
        <a:srgbClr val="4C59D2"/>
      </a:hlink>
      <a:folHlink>
        <a:srgbClr val="A0B5C4"/>
      </a:folHlink>
    </a:clrScheme>
    <a:fontScheme name="Office 主题">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5F5F5F"/>
        </a:dk1>
        <a:lt1>
          <a:srgbClr val="FFFFFF"/>
        </a:lt1>
        <a:dk2>
          <a:srgbClr val="8D8D8D"/>
        </a:dk2>
        <a:lt2>
          <a:srgbClr val="C0C0C0"/>
        </a:lt2>
        <a:accent1>
          <a:srgbClr val="8EC072"/>
        </a:accent1>
        <a:accent2>
          <a:srgbClr val="5DB8CD"/>
        </a:accent2>
        <a:accent3>
          <a:srgbClr val="FFFFFF"/>
        </a:accent3>
        <a:accent4>
          <a:srgbClr val="505050"/>
        </a:accent4>
        <a:accent5>
          <a:srgbClr val="C6DCBC"/>
        </a:accent5>
        <a:accent6>
          <a:srgbClr val="53A6BA"/>
        </a:accent6>
        <a:hlink>
          <a:srgbClr val="D68B40"/>
        </a:hlink>
        <a:folHlink>
          <a:srgbClr val="D5D179"/>
        </a:folHlink>
      </a:clrScheme>
      <a:clrMap bg1="lt1" tx1="dk1" bg2="lt2" tx2="dk2" accent1="accent1" accent2="accent2" accent3="accent3" accent4="accent4" accent5="accent5" accent6="accent6" hlink="hlink" folHlink="folHlink"/>
    </a:extraClrScheme>
    <a:extraClrScheme>
      <a:clrScheme name="Office 主题 2">
        <a:dk1>
          <a:srgbClr val="006666"/>
        </a:dk1>
        <a:lt1>
          <a:srgbClr val="FFFFFF"/>
        </a:lt1>
        <a:dk2>
          <a:srgbClr val="003366"/>
        </a:dk2>
        <a:lt2>
          <a:srgbClr val="C0C0C0"/>
        </a:lt2>
        <a:accent1>
          <a:srgbClr val="54AA36"/>
        </a:accent1>
        <a:accent2>
          <a:srgbClr val="D4BA3A"/>
        </a:accent2>
        <a:accent3>
          <a:srgbClr val="FFFFFF"/>
        </a:accent3>
        <a:accent4>
          <a:srgbClr val="005656"/>
        </a:accent4>
        <a:accent5>
          <a:srgbClr val="B3D2AE"/>
        </a:accent5>
        <a:accent6>
          <a:srgbClr val="C0A834"/>
        </a:accent6>
        <a:hlink>
          <a:srgbClr val="21B7A9"/>
        </a:hlink>
        <a:folHlink>
          <a:srgbClr val="BAC4A0"/>
        </a:folHlink>
      </a:clrScheme>
      <a:clrMap bg1="lt1" tx1="dk1" bg2="lt2" tx2="dk2" accent1="accent1" accent2="accent2" accent3="accent3" accent4="accent4" accent5="accent5" accent6="accent6" hlink="hlink" folHlink="folHlink"/>
    </a:extraClrScheme>
    <a:extraClrScheme>
      <a:clrScheme name="Office 主题 3">
        <a:dk1>
          <a:srgbClr val="003366"/>
        </a:dk1>
        <a:lt1>
          <a:srgbClr val="FFFFFF"/>
        </a:lt1>
        <a:dk2>
          <a:srgbClr val="6542AA"/>
        </a:dk2>
        <a:lt2>
          <a:srgbClr val="C0C0C0"/>
        </a:lt2>
        <a:accent1>
          <a:srgbClr val="269DD8"/>
        </a:accent1>
        <a:accent2>
          <a:srgbClr val="85BA54"/>
        </a:accent2>
        <a:accent3>
          <a:srgbClr val="FFFFFF"/>
        </a:accent3>
        <a:accent4>
          <a:srgbClr val="002A56"/>
        </a:accent4>
        <a:accent5>
          <a:srgbClr val="ACCCE9"/>
        </a:accent5>
        <a:accent6>
          <a:srgbClr val="78A84B"/>
        </a:accent6>
        <a:hlink>
          <a:srgbClr val="4C59D2"/>
        </a:hlink>
        <a:folHlink>
          <a:srgbClr val="A0B5C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14976</TotalTime>
  <Words>5850</Words>
  <Application>Microsoft Office PowerPoint</Application>
  <PresentationFormat>全屏显示(4:3)</PresentationFormat>
  <Paragraphs>686</Paragraphs>
  <Slides>47</Slides>
  <Notes>47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47</vt:i4>
      </vt:variant>
    </vt:vector>
  </HeadingPairs>
  <TitlesOfParts>
    <vt:vector size="57" baseType="lpstr">
      <vt:lpstr>黑体</vt:lpstr>
      <vt:lpstr>宋体</vt:lpstr>
      <vt:lpstr>微软雅黑</vt:lpstr>
      <vt:lpstr>Arial</vt:lpstr>
      <vt:lpstr>Broadway</vt:lpstr>
      <vt:lpstr>Calibri</vt:lpstr>
      <vt:lpstr>Times New Roman</vt:lpstr>
      <vt:lpstr>Verdana</vt:lpstr>
      <vt:lpstr>Wingdings</vt:lpstr>
      <vt:lpstr>主题1</vt:lpstr>
      <vt:lpstr>PowerPoint 演示文稿</vt:lpstr>
      <vt:lpstr>目录</vt:lpstr>
      <vt:lpstr>1 研究背景和研究意义</vt:lpstr>
      <vt:lpstr>1 研究背景和研究意义</vt:lpstr>
      <vt:lpstr>1 研究背景和研究意义</vt:lpstr>
      <vt:lpstr>目录</vt:lpstr>
      <vt:lpstr>2 国内外研究现状</vt:lpstr>
      <vt:lpstr>2 国内外研究现状</vt:lpstr>
      <vt:lpstr>2 国内外研究现状</vt:lpstr>
      <vt:lpstr>2 国内外研究现状</vt:lpstr>
      <vt:lpstr>目录</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XGE</dc:creator>
  <cp:lastModifiedBy>shen chaoran</cp:lastModifiedBy>
  <cp:revision>1347</cp:revision>
  <dcterms:created xsi:type="dcterms:W3CDTF">2015-01-29T11:37:37Z</dcterms:created>
  <dcterms:modified xsi:type="dcterms:W3CDTF">2019-05-20T14:15:33Z</dcterms:modified>
</cp:coreProperties>
</file>